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0" r:id="rId6"/>
    <p:sldId id="269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59" r:id="rId16"/>
    <p:sldId id="273" r:id="rId17"/>
    <p:sldId id="274" r:id="rId18"/>
    <p:sldId id="267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янв.24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переч.признаки объекта</c:v>
                </c:pt>
                <c:pt idx="1">
                  <c:v>переч.действия объекта</c:v>
                </c:pt>
                <c:pt idx="2">
                  <c:v>сравнивает объекты</c:v>
                </c:pt>
                <c:pt idx="3">
                  <c:v>использует слова-связки</c:v>
                </c:pt>
                <c:pt idx="4">
                  <c:v>выбирает объекты для загадки</c:v>
                </c:pt>
                <c:pt idx="5">
                  <c:v>использует разные модели</c:v>
                </c:pt>
                <c:pt idx="6">
                  <c:v>может научить ког-либо сотав.загадки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4.3</c:v>
                </c:pt>
                <c:pt idx="1">
                  <c:v>4.3</c:v>
                </c:pt>
                <c:pt idx="2">
                  <c:v>3.5</c:v>
                </c:pt>
                <c:pt idx="3">
                  <c:v>4.5</c:v>
                </c:pt>
                <c:pt idx="4">
                  <c:v>4.1000000000000005</c:v>
                </c:pt>
                <c:pt idx="5">
                  <c:v>4.1000000000000005</c:v>
                </c:pt>
                <c:pt idx="6">
                  <c:v>4.1000000000000005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58-4249-AB2E-05F19431A1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ноя.23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переч.признаки объекта</c:v>
                </c:pt>
                <c:pt idx="1">
                  <c:v>переч.действия объекта</c:v>
                </c:pt>
                <c:pt idx="2">
                  <c:v>сравнивает объекты</c:v>
                </c:pt>
                <c:pt idx="3">
                  <c:v>использует слова-связки</c:v>
                </c:pt>
                <c:pt idx="4">
                  <c:v>выбирает объекты для загадки</c:v>
                </c:pt>
                <c:pt idx="5">
                  <c:v>использует разные модели</c:v>
                </c:pt>
                <c:pt idx="6">
                  <c:v>может научить ког-либо сотав.загадки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  <c:pt idx="4">
                  <c:v>2.3333333333333335</c:v>
                </c:pt>
                <c:pt idx="5">
                  <c:v>2.3333333333333335</c:v>
                </c:pt>
                <c:pt idx="6">
                  <c:v>2.3333333333333335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58-4249-AB2E-05F19431A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124800"/>
        <c:axId val="146126336"/>
      </c:barChart>
      <c:catAx>
        <c:axId val="14612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126336"/>
        <c:crosses val="autoZero"/>
        <c:auto val="1"/>
        <c:lblAlgn val="ctr"/>
        <c:lblOffset val="100"/>
        <c:noMultiLvlLbl val="0"/>
      </c:catAx>
      <c:valAx>
        <c:axId val="14612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124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янв.24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подбирает рифм. слова</c:v>
                </c:pt>
                <c:pt idx="1">
                  <c:v>подбирает картинки </c:v>
                </c:pt>
                <c:pt idx="2">
                  <c:v>составляет рифм. строчки </c:v>
                </c:pt>
                <c:pt idx="3">
                  <c:v>составляет 2-стр. стихи</c:v>
                </c:pt>
                <c:pt idx="4">
                  <c:v>исп.разные части речи</c:v>
                </c:pt>
                <c:pt idx="5">
                  <c:v>разные варианты стихов</c:v>
                </c:pt>
                <c:pt idx="6">
                  <c:v>на основе пережитых событий</c:v>
                </c:pt>
                <c:pt idx="7">
                  <c:v>на основе полученных знаний</c:v>
                </c:pt>
                <c:pt idx="8">
                  <c:v>иллюстрирует и схематизиует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4.3</c:v>
                </c:pt>
                <c:pt idx="1">
                  <c:v>4.3</c:v>
                </c:pt>
                <c:pt idx="2">
                  <c:v>3.5</c:v>
                </c:pt>
                <c:pt idx="3">
                  <c:v>4.5</c:v>
                </c:pt>
                <c:pt idx="4">
                  <c:v>4.1000000000000005</c:v>
                </c:pt>
                <c:pt idx="5">
                  <c:v>4.1000000000000005</c:v>
                </c:pt>
                <c:pt idx="6">
                  <c:v>4.1000000000000005</c:v>
                </c:pt>
                <c:pt idx="7">
                  <c:v>4.1000000000000005</c:v>
                </c:pt>
                <c:pt idx="8">
                  <c:v>4.1000000000000005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14-4935-8168-BBC8F7CF9F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ноя.23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подбирает рифм. слова</c:v>
                </c:pt>
                <c:pt idx="1">
                  <c:v>подбирает картинки </c:v>
                </c:pt>
                <c:pt idx="2">
                  <c:v>составляет рифм. строчки </c:v>
                </c:pt>
                <c:pt idx="3">
                  <c:v>составляет 2-стр. стихи</c:v>
                </c:pt>
                <c:pt idx="4">
                  <c:v>исп.разные части речи</c:v>
                </c:pt>
                <c:pt idx="5">
                  <c:v>разные варианты стихов</c:v>
                </c:pt>
                <c:pt idx="6">
                  <c:v>на основе пережитых событий</c:v>
                </c:pt>
                <c:pt idx="7">
                  <c:v>на основе полученных знаний</c:v>
                </c:pt>
                <c:pt idx="8">
                  <c:v>иллюстрирует и схематизиует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  <c:pt idx="4">
                  <c:v>2.3333333333333335</c:v>
                </c:pt>
                <c:pt idx="5">
                  <c:v>2.3333333333333335</c:v>
                </c:pt>
                <c:pt idx="6">
                  <c:v>2.3333333333333335</c:v>
                </c:pt>
                <c:pt idx="7">
                  <c:v>2.3333333333333335</c:v>
                </c:pt>
                <c:pt idx="8">
                  <c:v>2.3333333333333335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14-4935-8168-BBC8F7CF9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36192"/>
        <c:axId val="138137984"/>
      </c:barChart>
      <c:catAx>
        <c:axId val="13813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137984"/>
        <c:crosses val="autoZero"/>
        <c:auto val="1"/>
        <c:lblAlgn val="ctr"/>
        <c:lblOffset val="100"/>
        <c:noMultiLvlLbl val="0"/>
      </c:catAx>
      <c:valAx>
        <c:axId val="13813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136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2BD-46F6-46C0-9CF4-62EBF109E4B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DF236-4DC4-428B-9709-82B43C38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8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2BD-46F6-46C0-9CF4-62EBF109E4B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DF236-4DC4-428B-9709-82B43C38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4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2BD-46F6-46C0-9CF4-62EBF109E4B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DF236-4DC4-428B-9709-82B43C38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1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2BD-46F6-46C0-9CF4-62EBF109E4B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DF236-4DC4-428B-9709-82B43C38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2BD-46F6-46C0-9CF4-62EBF109E4B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DF236-4DC4-428B-9709-82B43C38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4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2BD-46F6-46C0-9CF4-62EBF109E4B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DF236-4DC4-428B-9709-82B43C38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2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2BD-46F6-46C0-9CF4-62EBF109E4B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DF236-4DC4-428B-9709-82B43C38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4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2BD-46F6-46C0-9CF4-62EBF109E4B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DF236-4DC4-428B-9709-82B43C38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1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2BD-46F6-46C0-9CF4-62EBF109E4B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DF236-4DC4-428B-9709-82B43C38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36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2BD-46F6-46C0-9CF4-62EBF109E4B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DF236-4DC4-428B-9709-82B43C38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8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82BD-46F6-46C0-9CF4-62EBF109E4B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DF236-4DC4-428B-9709-82B43C38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6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082BD-46F6-46C0-9CF4-62EBF109E4B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DF236-4DC4-428B-9709-82B43C385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0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b2231e61bef9b05933133e017c3f7d78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Развитие речевых способностей ребенка дошкольного возраста средствами ТРИЗ-ОТСМ-технологии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04664"/>
            <a:ext cx="6400800" cy="11714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XIV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Межрегиональный этап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Всероссийской Ярмарки социально-педагогических инноваций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220072" y="4869160"/>
            <a:ext cx="3923928" cy="1171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Болдырева Ю.В.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воспитатель высшей кв. категории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МДОУ «ЦРР – д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№ 12 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«Золотая рыбка»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Железногорск-Илимский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2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b2231e61bef9b05933133e017c3f7d78ab.jpg">
            <a:extLst>
              <a:ext uri="{FF2B5EF4-FFF2-40B4-BE49-F238E27FC236}">
                <a16:creationId xmlns:a16="http://schemas.microsoft.com/office/drawing/2014/main" xmlns="" id="{2817E388-C528-E619-3003-6ECFF19B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17892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600400" cy="28083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456172"/>
              </p:ext>
            </p:extLst>
          </p:nvPr>
        </p:nvGraphicFramePr>
        <p:xfrm>
          <a:off x="2900238" y="3212976"/>
          <a:ext cx="3543970" cy="1884089"/>
        </p:xfrm>
        <a:graphic>
          <a:graphicData uri="http://schemas.openxmlformats.org/drawingml/2006/table">
            <a:tbl>
              <a:tblPr firstRow="1" firstCol="1" bandRow="1"/>
              <a:tblGrid>
                <a:gridCol w="1654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98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3767">
                <a:tc>
                  <a:txBody>
                    <a:bodyPr/>
                    <a:lstStyle/>
                    <a:p>
                      <a:pPr algn="ctr"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Что делает?</a:t>
                      </a:r>
                      <a:endParaRPr lang="ru-RU" sz="1400" b="1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Кто или</a:t>
                      </a:r>
                      <a:r>
                        <a:rPr lang="ru-RU" sz="1400" b="1" kern="14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ч</a:t>
                      </a:r>
                      <a:r>
                        <a:rPr lang="ru-R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то</a:t>
                      </a:r>
                      <a:r>
                        <a:rPr lang="ru-RU" sz="1400" b="1" kern="14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делает так же?</a:t>
                      </a:r>
                      <a:endParaRPr lang="ru-RU" sz="1400" b="1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009"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Прыгает</a:t>
                      </a:r>
                      <a:endParaRPr lang="ru-RU" sz="1400" kern="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Как кузнечик</a:t>
                      </a:r>
                      <a:endParaRPr lang="ru-RU" sz="1400" kern="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009"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Суетится</a:t>
                      </a:r>
                      <a:endParaRPr lang="ru-RU" sz="1400" kern="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Как мышка</a:t>
                      </a:r>
                      <a:endParaRPr lang="ru-RU" sz="14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009"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Клюёт</a:t>
                      </a:r>
                      <a:endParaRPr lang="ru-RU" sz="1400" kern="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Но не курица</a:t>
                      </a:r>
                      <a:endParaRPr lang="ru-RU" sz="14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6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2231e61bef9b05933133e017c3f7d78ab.jpg">
            <a:extLst>
              <a:ext uri="{FF2B5EF4-FFF2-40B4-BE49-F238E27FC236}">
                <a16:creationId xmlns:a16="http://schemas.microsoft.com/office/drawing/2014/main" xmlns="" id="{7F5DEFC8-CE3C-96D4-B4A6-A732ACA0A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5" y="-24024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3744416" cy="30963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244990"/>
              </p:ext>
            </p:extLst>
          </p:nvPr>
        </p:nvGraphicFramePr>
        <p:xfrm>
          <a:off x="2555776" y="3284984"/>
          <a:ext cx="4536504" cy="1832523"/>
        </p:xfrm>
        <a:graphic>
          <a:graphicData uri="http://schemas.openxmlformats.org/drawingml/2006/table">
            <a:tbl>
              <a:tblPr firstRow="1" firstCol="1" bandRow="1"/>
              <a:tblGrid>
                <a:gridCol w="2194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2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 что похож?</a:t>
                      </a:r>
                      <a:endParaRPr lang="ru-RU" sz="1400" b="1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Чем отличается?</a:t>
                      </a:r>
                      <a:endParaRPr lang="ru-RU" sz="1400" b="1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817"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 мужичка</a:t>
                      </a:r>
                      <a:endParaRPr lang="ru-RU" sz="1400" kern="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Но нет бороды</a:t>
                      </a:r>
                      <a:endParaRPr lang="ru-RU" sz="1400" kern="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817"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 дом</a:t>
                      </a:r>
                      <a:endParaRPr lang="ru-RU" sz="1400" kern="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Но нет окон</a:t>
                      </a:r>
                      <a:endParaRPr lang="ru-RU" sz="1400" kern="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817"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 зонтик</a:t>
                      </a:r>
                      <a:endParaRPr lang="ru-RU" sz="1400" kern="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Но у зонтика тонкая ручка</a:t>
                      </a:r>
                      <a:endParaRPr lang="ru-RU" sz="14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1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b2231e61bef9b05933133e017c3f7d78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24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0240" y="548680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Лимерик</a:t>
            </a:r>
            <a:r>
              <a:rPr lang="ru-RU" dirty="0"/>
              <a:t> – это короткое стихотворение, состоящее из пяти строк, написанное в жанре нелепицы.</a:t>
            </a:r>
          </a:p>
        </p:txBody>
      </p:sp>
      <p:pic>
        <p:nvPicPr>
          <p:cNvPr id="3" name="Picture 2" descr="C:\Users\User\Desktop\12519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96851"/>
            <a:ext cx="2594075" cy="339380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0616" y="5589238"/>
            <a:ext cx="241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Эдвард Лир</a:t>
            </a:r>
          </a:p>
          <a:p>
            <a:pPr algn="ctr"/>
            <a:r>
              <a:rPr lang="ru-RU" dirty="0"/>
              <a:t> (1812 – 1888)</a:t>
            </a:r>
          </a:p>
        </p:txBody>
      </p:sp>
      <p:pic>
        <p:nvPicPr>
          <p:cNvPr id="10242" name="Picture 2" descr="C:\Users\User\Desktop\537896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29" y="2117326"/>
            <a:ext cx="4747094" cy="337333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2231e61bef9b05933133e017c3f7d78ab.jpg">
            <a:extLst>
              <a:ext uri="{FF2B5EF4-FFF2-40B4-BE49-F238E27FC236}">
                <a16:creationId xmlns:a16="http://schemas.microsoft.com/office/drawing/2014/main" xmlns="" id="{59D0F184-2F1B-AEA0-E710-DD6A1B2A0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5" y="-24024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ТРИЗ\ДОПОЛНИТЕЛЬНО\фото триз\рифмовки\Жи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4988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782030"/>
            <a:ext cx="4950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1 строчка   </a:t>
            </a:r>
            <a:r>
              <a:rPr lang="ru-RU" dirty="0"/>
              <a:t>Жил-был (объект)</a:t>
            </a:r>
          </a:p>
          <a:p>
            <a:r>
              <a:rPr lang="ru-RU" u="sng" dirty="0"/>
              <a:t>2 строчка   </a:t>
            </a:r>
            <a:r>
              <a:rPr lang="ru-RU" dirty="0"/>
              <a:t>Указание на признаки объекта</a:t>
            </a:r>
          </a:p>
          <a:p>
            <a:r>
              <a:rPr lang="ru-RU" u="sng" dirty="0"/>
              <a:t>3 строчка   </a:t>
            </a:r>
            <a:r>
              <a:rPr lang="ru-RU" dirty="0"/>
              <a:t>Действие или взаимодействие</a:t>
            </a:r>
          </a:p>
          <a:p>
            <a:r>
              <a:rPr lang="ru-RU" u="sng" dirty="0"/>
              <a:t>4 строчка    </a:t>
            </a:r>
            <a:r>
              <a:rPr lang="ru-RU" dirty="0"/>
              <a:t>с другими объектами</a:t>
            </a:r>
          </a:p>
          <a:p>
            <a:r>
              <a:rPr lang="ru-RU" u="sng" dirty="0"/>
              <a:t>5 строчка   </a:t>
            </a:r>
            <a:r>
              <a:rPr lang="ru-RU" dirty="0"/>
              <a:t>Вывод (утверждение или мораль)</a:t>
            </a:r>
          </a:p>
        </p:txBody>
      </p:sp>
    </p:spTree>
    <p:extLst>
      <p:ext uri="{BB962C8B-B14F-4D97-AF65-F5344CB8AC3E}">
        <p14:creationId xmlns:p14="http://schemas.microsoft.com/office/powerpoint/2010/main" val="8505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b2231e61bef9b05933133e017c3f7d78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72434811"/>
              </p:ext>
            </p:extLst>
          </p:nvPr>
        </p:nvGraphicFramePr>
        <p:xfrm>
          <a:off x="1115616" y="1215168"/>
          <a:ext cx="4608512" cy="37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40270547"/>
              </p:ext>
            </p:extLst>
          </p:nvPr>
        </p:nvGraphicFramePr>
        <p:xfrm>
          <a:off x="5364088" y="1340768"/>
          <a:ext cx="367240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35696" y="56833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Освоение детьми </a:t>
            </a:r>
          </a:p>
          <a:p>
            <a:r>
              <a:rPr lang="ru-RU" dirty="0"/>
              <a:t>составления загадок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56883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Освоение детьми </a:t>
            </a:r>
          </a:p>
          <a:p>
            <a:r>
              <a:rPr lang="ru-RU" dirty="0"/>
              <a:t>составления лимериков</a:t>
            </a:r>
          </a:p>
        </p:txBody>
      </p:sp>
    </p:spTree>
    <p:extLst>
      <p:ext uri="{BB962C8B-B14F-4D97-AF65-F5344CB8AC3E}">
        <p14:creationId xmlns:p14="http://schemas.microsoft.com/office/powerpoint/2010/main" val="17722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b2231e61bef9b05933133e017c3f7d78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5" y="-24024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E:\ТРИЗ\ДОПОЛНИТЕЛЬНО\фото триз\загадки\IMG_20230403_111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8161"/>
            <a:ext cx="3269788" cy="326978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ТРИЗ\ДОПОЛНИТЕЛЬНО\фото триз\загадки\IMG_20230911_164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26" y="468161"/>
            <a:ext cx="3269788" cy="326978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ТРИЗ\ДОПОЛНИТЕЛЬНО\фото триз\загадки\IMG_20221028_0925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44292"/>
            <a:ext cx="3269788" cy="243027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ТРИЗ\ДОПОЛНИТЕЛЬНО\фото триз\загадки\IMG_20221103_1044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758" y="3944291"/>
            <a:ext cx="3501323" cy="243027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b2231e61bef9b05933133e017c3f7d78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5" y="-24024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2024-02-14_10-00-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770485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b2231e61bef9b05933133e017c3f7d78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5" y="-24024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2024-02-14_10-01-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04"/>
            <a:ext cx="773803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b2231e61bef9b05933133e017c3f7d78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5" y="-24024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ТРИЗ\ДОПОЛНИТЕЛЬНО\фото триз\рифмовки\IMG_20221110_163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79832"/>
            <a:ext cx="2544581" cy="315213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ТРИЗ\ДОПОЛНИТЕЛЬНО\фото триз\рифмовки\IMG_20221110_160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9832"/>
            <a:ext cx="4049533" cy="315213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E:\ТРИЗ\ДОПОЛНИТЕЛЬНО\фото триз\загадки\IMG_20230911_1655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98513"/>
            <a:ext cx="2616589" cy="261658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57" y="3698513"/>
            <a:ext cx="4701479" cy="259228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b2231e61bef9b05933133e017c3f7d78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8208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/>
              <a:t>Образные характеристики объектов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305966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загадки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299695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рифмованные тексты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27784" y="1340768"/>
            <a:ext cx="792088" cy="144016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940152" y="1340768"/>
            <a:ext cx="828092" cy="144016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6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b2231e61bef9b05933133e017c3f7d78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2</a:t>
            </a:r>
            <a:r>
              <a:rPr lang="ru-RU" sz="3200" dirty="0"/>
              <a:t>. Содержательный раздел ФОП ДО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21547" y="2780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2.1. Развивать образность речи и словесное творчество (составление сравнений, метафор, описательных и метафорических загадок, сочинение текстов сказочного и реалистического характера, создание рифмованных строк)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40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User\Desktop\b2231e61bef9b05933133e017c3f7d78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71" y="-53976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2696317_64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34655"/>
            <a:ext cx="2615597" cy="281685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i303274-image-thumbna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34655"/>
            <a:ext cx="2615597" cy="286456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547664" y="1686807"/>
            <a:ext cx="2088232" cy="108012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ОТСМ</a:t>
            </a:r>
          </a:p>
        </p:txBody>
      </p:sp>
      <p:sp>
        <p:nvSpPr>
          <p:cNvPr id="5" name="Овал 4"/>
          <p:cNvSpPr/>
          <p:nvPr/>
        </p:nvSpPr>
        <p:spPr>
          <a:xfrm>
            <a:off x="5696619" y="1720811"/>
            <a:ext cx="2088232" cy="104611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ТРИЗ</a:t>
            </a:r>
          </a:p>
        </p:txBody>
      </p:sp>
      <p:sp>
        <p:nvSpPr>
          <p:cNvPr id="6" name="Овал 5"/>
          <p:cNvSpPr/>
          <p:nvPr/>
        </p:nvSpPr>
        <p:spPr>
          <a:xfrm>
            <a:off x="3131840" y="237352"/>
            <a:ext cx="3096344" cy="12446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ТРИЗ-педагогика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771800" y="1317629"/>
            <a:ext cx="432048" cy="3288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20837" y="1381177"/>
            <a:ext cx="432048" cy="3396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19772" y="2888940"/>
            <a:ext cx="0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15902" y="2888940"/>
            <a:ext cx="0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96595" y="618776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Н.Н. Хоменко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46629" y="619956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С. </a:t>
            </a:r>
            <a:r>
              <a:rPr lang="ru-RU" dirty="0" err="1" smtClean="0"/>
              <a:t>Альтшуллер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5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hilosophie-materne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8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b2231e61bef9b05933133e017c3f7d78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5" y="-24024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3008313" cy="1162050"/>
          </a:xfrm>
        </p:spPr>
        <p:txBody>
          <a:bodyPr>
            <a:normAutofit/>
          </a:bodyPr>
          <a:lstStyle/>
          <a:p>
            <a:r>
              <a:rPr lang="ru-RU" sz="3600" dirty="0"/>
              <a:t>   Цель: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55976" y="260648"/>
            <a:ext cx="4607694" cy="6180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800" b="1" dirty="0"/>
              <a:t>Задачи:</a:t>
            </a:r>
          </a:p>
          <a:p>
            <a:pPr>
              <a:buFont typeface="Courier New" pitchFamily="49" charset="0"/>
              <a:buChar char="o"/>
            </a:pPr>
            <a:r>
              <a:rPr lang="ru-RU" sz="2200" dirty="0"/>
              <a:t>обобщать основные признаки стихов, загадок</a:t>
            </a:r>
          </a:p>
          <a:p>
            <a:pPr>
              <a:buFont typeface="Courier New" pitchFamily="49" charset="0"/>
              <a:buChar char="o"/>
            </a:pPr>
            <a:r>
              <a:rPr lang="ru-RU" sz="2200" dirty="0"/>
              <a:t>устанавливать сравнения между объектами</a:t>
            </a:r>
          </a:p>
          <a:p>
            <a:pPr>
              <a:buFont typeface="Courier New" pitchFamily="49" charset="0"/>
              <a:buChar char="o"/>
            </a:pPr>
            <a:r>
              <a:rPr lang="ru-RU" sz="2200" dirty="0"/>
              <a:t>моделировать разные загадки</a:t>
            </a:r>
          </a:p>
          <a:p>
            <a:pPr>
              <a:buFont typeface="Courier New" pitchFamily="49" charset="0"/>
              <a:buChar char="o"/>
            </a:pPr>
            <a:r>
              <a:rPr lang="ru-RU" sz="2200" dirty="0"/>
              <a:t>м</a:t>
            </a:r>
            <a:r>
              <a:rPr lang="ru-RU" sz="2200" dirty="0" smtClean="0"/>
              <a:t>оделировать </a:t>
            </a:r>
            <a:r>
              <a:rPr lang="ru-RU" sz="2200" dirty="0"/>
              <a:t>5-строчные рифмованные тексты в стиле нелепицы</a:t>
            </a:r>
          </a:p>
          <a:p>
            <a:pPr>
              <a:buFont typeface="Courier New" pitchFamily="49" charset="0"/>
              <a:buChar char="o"/>
            </a:pPr>
            <a:r>
              <a:rPr lang="ru-RU" sz="2200" dirty="0"/>
              <a:t>мотивировать детей к самостоятельному творческому процессу поощрять самостоятельный творческий поиск</a:t>
            </a:r>
          </a:p>
          <a:p>
            <a:pPr>
              <a:buFont typeface="Courier New" pitchFamily="49" charset="0"/>
              <a:buChar char="o"/>
            </a:pPr>
            <a:r>
              <a:rPr lang="ru-RU" sz="2200" dirty="0"/>
              <a:t>способствовать развитию речевого </a:t>
            </a:r>
            <a:r>
              <a:rPr lang="ru-RU" sz="2200" dirty="0" smtClean="0"/>
              <a:t>творчества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28909" y="1484784"/>
            <a:ext cx="3240360" cy="4691063"/>
          </a:xfrm>
        </p:spPr>
        <p:txBody>
          <a:bodyPr/>
          <a:lstStyle/>
          <a:p>
            <a:r>
              <a:rPr lang="ru-RU" sz="2800" dirty="0"/>
              <a:t>приобретение опыта составления загадок и лимериков с помощью моделей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4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\Desktop\b2231e61bef9b05933133e017c3f7d78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5" y="-24024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41" y="2437325"/>
            <a:ext cx="3119745" cy="285108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771800" y="476672"/>
            <a:ext cx="3312368" cy="12961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составления 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загадок и лимериков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555776" y="1840962"/>
            <a:ext cx="792088" cy="36390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436096" y="1840962"/>
            <a:ext cx="857288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User\Desktop\3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23" y="2419571"/>
            <a:ext cx="3119745" cy="286884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55892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А. Нестеренко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558277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 А. </a:t>
            </a:r>
            <a:r>
              <a:rPr lang="ru-RU" dirty="0" err="1" smtClean="0"/>
              <a:t>Сидорчук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b2231e61bef9b05933133e017c3f7d78ab.jpg">
            <a:extLst>
              <a:ext uri="{FF2B5EF4-FFF2-40B4-BE49-F238E27FC236}">
                <a16:creationId xmlns:a16="http://schemas.microsoft.com/office/drawing/2014/main" xmlns="" id="{F7C6A76F-14D9-925C-66B3-DF9BCF37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5" y="-24024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475656" y="260648"/>
            <a:ext cx="5832648" cy="63408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Модели загадок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06596"/>
            <a:ext cx="345638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28" y="926528"/>
            <a:ext cx="360040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240" y="3429000"/>
            <a:ext cx="3888432" cy="30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5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2231e61bef9b05933133e017c3f7d78ab.jpg">
            <a:extLst>
              <a:ext uri="{FF2B5EF4-FFF2-40B4-BE49-F238E27FC236}">
                <a16:creationId xmlns:a16="http://schemas.microsoft.com/office/drawing/2014/main" xmlns="" id="{8064FA4B-0BA4-6BA1-8711-8810D773B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5" y="-24024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55868"/>
            <a:ext cx="3960440" cy="27363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40189"/>
              </p:ext>
            </p:extLst>
          </p:nvPr>
        </p:nvGraphicFramePr>
        <p:xfrm>
          <a:off x="3088046" y="3789040"/>
          <a:ext cx="3572185" cy="1836256"/>
        </p:xfrm>
        <a:graphic>
          <a:graphicData uri="http://schemas.openxmlformats.org/drawingml/2006/table">
            <a:tbl>
              <a:tblPr firstRow="1" firstCol="1" bandRow="1"/>
              <a:tblGrid>
                <a:gridCol w="1635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6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8967">
                <a:tc>
                  <a:txBody>
                    <a:bodyPr/>
                    <a:lstStyle/>
                    <a:p>
                      <a:pPr algn="ctr"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Какой?</a:t>
                      </a:r>
                      <a:endParaRPr lang="ru-RU" sz="1400" b="1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Что такое</a:t>
                      </a:r>
                      <a:r>
                        <a:rPr lang="ru-RU" sz="1400" b="1" kern="14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же?</a:t>
                      </a:r>
                      <a:endParaRPr lang="ru-RU" sz="1400" b="1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736"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Блестящий</a:t>
                      </a:r>
                      <a:endParaRPr lang="ru-RU" sz="16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Монета</a:t>
                      </a:r>
                      <a:endParaRPr lang="ru-RU" sz="1600" kern="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736"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Шипящий</a:t>
                      </a:r>
                      <a:endParaRPr lang="ru-RU" sz="1600" kern="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Вулкан</a:t>
                      </a:r>
                      <a:endParaRPr lang="ru-RU" sz="16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736"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Круглый</a:t>
                      </a:r>
                      <a:endParaRPr lang="ru-RU" sz="1600" kern="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8000"/>
                        </a:lnSpc>
                        <a:spcAft>
                          <a:spcPts val="1200"/>
                        </a:spcAft>
                      </a:pPr>
                      <a:r>
                        <a:rPr lang="ru-RU" sz="1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Арбуз</a:t>
                      </a:r>
                      <a:endParaRPr lang="ru-RU" sz="1600" kern="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5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269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Развитие речевых способностей ребенка дошкольного возраста средствами ТРИЗ-ОТСМ-технологии</vt:lpstr>
      <vt:lpstr>Образные характеристики объектов</vt:lpstr>
      <vt:lpstr> 2. Содержательный раздел ФОП ДО</vt:lpstr>
      <vt:lpstr>Презентация PowerPoint</vt:lpstr>
      <vt:lpstr>Презентация PowerPoint</vt:lpstr>
      <vt:lpstr>   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речевых способностей ребенка дошкольного возраста средствами ТРИЗ-ОТСМ-технологии</dc:title>
  <dc:creator>Customer</dc:creator>
  <cp:lastModifiedBy>Customer</cp:lastModifiedBy>
  <cp:revision>44</cp:revision>
  <cp:lastPrinted>2024-02-14T04:44:46Z</cp:lastPrinted>
  <dcterms:created xsi:type="dcterms:W3CDTF">2024-02-13T12:24:09Z</dcterms:created>
  <dcterms:modified xsi:type="dcterms:W3CDTF">2024-02-14T21:10:01Z</dcterms:modified>
</cp:coreProperties>
</file>