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0"/>
  </p:notesMasterIdLst>
  <p:handoutMasterIdLst>
    <p:handoutMasterId r:id="rId81"/>
  </p:handoutMasterIdLst>
  <p:sldIdLst>
    <p:sldId id="256" r:id="rId2"/>
    <p:sldId id="259" r:id="rId3"/>
    <p:sldId id="257" r:id="rId4"/>
    <p:sldId id="260" r:id="rId5"/>
    <p:sldId id="262" r:id="rId6"/>
    <p:sldId id="324" r:id="rId7"/>
    <p:sldId id="325" r:id="rId8"/>
    <p:sldId id="327" r:id="rId9"/>
    <p:sldId id="328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  <p:sldId id="273" r:id="rId19"/>
    <p:sldId id="34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344" r:id="rId31"/>
    <p:sldId id="349" r:id="rId32"/>
    <p:sldId id="288" r:id="rId33"/>
    <p:sldId id="291" r:id="rId34"/>
    <p:sldId id="289" r:id="rId35"/>
    <p:sldId id="329" r:id="rId36"/>
    <p:sldId id="330" r:id="rId37"/>
    <p:sldId id="331" r:id="rId38"/>
    <p:sldId id="290" r:id="rId39"/>
    <p:sldId id="345" r:id="rId40"/>
    <p:sldId id="292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46" r:id="rId49"/>
    <p:sldId id="301" r:id="rId50"/>
    <p:sldId id="302" r:id="rId51"/>
    <p:sldId id="303" r:id="rId52"/>
    <p:sldId id="305" r:id="rId53"/>
    <p:sldId id="306" r:id="rId54"/>
    <p:sldId id="308" r:id="rId55"/>
    <p:sldId id="309" r:id="rId56"/>
    <p:sldId id="310" r:id="rId57"/>
    <p:sldId id="311" r:id="rId58"/>
    <p:sldId id="312" r:id="rId59"/>
    <p:sldId id="313" r:id="rId60"/>
    <p:sldId id="347" r:id="rId61"/>
    <p:sldId id="314" r:id="rId62"/>
    <p:sldId id="315" r:id="rId63"/>
    <p:sldId id="316" r:id="rId64"/>
    <p:sldId id="317" r:id="rId65"/>
    <p:sldId id="319" r:id="rId66"/>
    <p:sldId id="320" r:id="rId67"/>
    <p:sldId id="322" r:id="rId68"/>
    <p:sldId id="348" r:id="rId69"/>
    <p:sldId id="333" r:id="rId70"/>
    <p:sldId id="334" r:id="rId71"/>
    <p:sldId id="335" r:id="rId72"/>
    <p:sldId id="336" r:id="rId73"/>
    <p:sldId id="337" r:id="rId74"/>
    <p:sldId id="338" r:id="rId75"/>
    <p:sldId id="339" r:id="rId76"/>
    <p:sldId id="340" r:id="rId77"/>
    <p:sldId id="341" r:id="rId78"/>
    <p:sldId id="342" r:id="rId79"/>
  </p:sldIdLst>
  <p:sldSz cx="9144000" cy="6858000" type="screen4x3"/>
  <p:notesSz cx="6858000" cy="9144000"/>
  <p:defaultTextStyle>
    <a:defPPr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vladimirova" initials="a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3" autoAdjust="0"/>
    <p:restoredTop sz="94638" autoAdjust="0"/>
  </p:normalViewPr>
  <p:slideViewPr>
    <p:cSldViewPr snapToGrid="0" snapToObjects="1">
      <p:cViewPr varScale="1">
        <p:scale>
          <a:sx n="56" d="100"/>
          <a:sy n="56" d="100"/>
        </p:scale>
        <p:origin x="-96" y="-7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commentAuthors" Target="commentAuthor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notesMaster" Target="notesMasters/notesMaster1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handoutMaster" Target="handoutMasters/handoutMaster1.xml"/><Relationship Id="rId86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16C796-1934-438B-8E58-42FBA136AE49}" type="datetimeFigureOut">
              <a:rPr lang="ru-RU" smtClean="0"/>
              <a:pPr/>
              <a:t>27.09.2016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50B518-A385-46F8-B7A9-71B29BD9179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1D489C-5888-40C2-9B8D-558A5BD5BB2E}" type="datetimeFigureOut">
              <a:rPr lang="ru-RU" smtClean="0"/>
              <a:pPr/>
              <a:t>27.09.2016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93C51E-B67B-43D7-B509-3FD8FD16DDC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93C51E-B67B-43D7-B509-3FD8FD16DDC6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4CCB-5CC4-8748-86AB-C3F8CCB87E6A}" type="datetimeFigureOut">
              <a:rPr lang="ru-RU" smtClean="0"/>
              <a:pPr/>
              <a:t>27.09.2016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A1E0-9FDA-BC45-8276-DA6505A821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55163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4CCB-5CC4-8748-86AB-C3F8CCB87E6A}" type="datetimeFigureOut">
              <a:rPr lang="ru-RU" smtClean="0"/>
              <a:pPr/>
              <a:t>27.09.2016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A1E0-9FDA-BC45-8276-DA6505A821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12415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4CCB-5CC4-8748-86AB-C3F8CCB87E6A}" type="datetimeFigureOut">
              <a:rPr lang="ru-RU" smtClean="0"/>
              <a:pPr/>
              <a:t>27.09.2016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A1E0-9FDA-BC45-8276-DA6505A821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87555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4CCB-5CC4-8748-86AB-C3F8CCB87E6A}" type="datetimeFigureOut">
              <a:rPr lang="ru-RU" smtClean="0"/>
              <a:pPr/>
              <a:t>27.09.2016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A1E0-9FDA-BC45-8276-DA6505A821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68311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4CCB-5CC4-8748-86AB-C3F8CCB87E6A}" type="datetimeFigureOut">
              <a:rPr lang="ru-RU" smtClean="0"/>
              <a:pPr/>
              <a:t>27.09.2016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A1E0-9FDA-BC45-8276-DA6505A821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81924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4CCB-5CC4-8748-86AB-C3F8CCB87E6A}" type="datetimeFigureOut">
              <a:rPr lang="ru-RU" smtClean="0"/>
              <a:pPr/>
              <a:t>27.09.2016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A1E0-9FDA-BC45-8276-DA6505A821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80231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4CCB-5CC4-8748-86AB-C3F8CCB87E6A}" type="datetimeFigureOut">
              <a:rPr lang="ru-RU" smtClean="0"/>
              <a:pPr/>
              <a:t>27.09.2016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A1E0-9FDA-BC45-8276-DA6505A821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76970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4CCB-5CC4-8748-86AB-C3F8CCB87E6A}" type="datetimeFigureOut">
              <a:rPr lang="ru-RU" smtClean="0"/>
              <a:pPr/>
              <a:t>27.09.2016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A1E0-9FDA-BC45-8276-DA6505A821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90762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4CCB-5CC4-8748-86AB-C3F8CCB87E6A}" type="datetimeFigureOut">
              <a:rPr lang="ru-RU" smtClean="0"/>
              <a:pPr/>
              <a:t>27.09.2016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A1E0-9FDA-BC45-8276-DA6505A821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99343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4CCB-5CC4-8748-86AB-C3F8CCB87E6A}" type="datetimeFigureOut">
              <a:rPr lang="ru-RU" smtClean="0"/>
              <a:pPr/>
              <a:t>27.09.2016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A1E0-9FDA-BC45-8276-DA6505A821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56207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4CCB-5CC4-8748-86AB-C3F8CCB87E6A}" type="datetimeFigureOut">
              <a:rPr lang="ru-RU" smtClean="0"/>
              <a:pPr/>
              <a:t>27.09.2016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A1E0-9FDA-BC45-8276-DA6505A821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31433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C24CCB-5CC4-8748-86AB-C3F8CCB87E6A}" type="datetimeFigureOut">
              <a:rPr lang="ru-RU" smtClean="0"/>
              <a:pPr/>
              <a:t>27.09.2016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6A1E0-9FDA-BC45-8276-DA6505A821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57181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436611" y="418641"/>
            <a:ext cx="8451802" cy="1916935"/>
          </a:xfrm>
          <a:noFill/>
        </p:spPr>
        <p:txBody>
          <a:bodyPr>
            <a:normAutofit/>
          </a:bodyPr>
          <a:lstStyle/>
          <a:p>
            <a:pPr algn="l"/>
            <a:r>
              <a:rPr lang="ru-RU" sz="3600" dirty="0" err="1" smtClean="0">
                <a:latin typeface="Cambria" pitchFamily="18" charset="0"/>
              </a:rPr>
              <a:t>Вебинар</a:t>
            </a:r>
            <a:r>
              <a:rPr lang="ru-RU" sz="3600" dirty="0" smtClean="0">
                <a:latin typeface="Cambria" pitchFamily="18" charset="0"/>
              </a:rPr>
              <a:t> </a:t>
            </a:r>
            <a:r>
              <a:rPr lang="ru-RU" sz="3600" b="1" dirty="0" smtClean="0">
                <a:latin typeface="Cambria" pitchFamily="18" charset="0"/>
              </a:rPr>
              <a:t>«Реализация ФГОС ДО.</a:t>
            </a:r>
            <a:br>
              <a:rPr lang="ru-RU" sz="3600" b="1" dirty="0" smtClean="0">
                <a:latin typeface="Cambria" pitchFamily="18" charset="0"/>
              </a:rPr>
            </a:br>
            <a:r>
              <a:rPr lang="ru-RU" sz="3600" b="1" dirty="0" smtClean="0">
                <a:latin typeface="Cambria" pitchFamily="18" charset="0"/>
              </a:rPr>
              <a:t>Интерактивные технологии в работе с детьми дошкольного возраста»</a:t>
            </a:r>
            <a:endParaRPr lang="ru-RU" sz="3600" b="1" dirty="0">
              <a:latin typeface="Cambr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6611" y="3238959"/>
            <a:ext cx="8264515" cy="1145754"/>
          </a:xfrm>
          <a:noFill/>
        </p:spPr>
        <p:txBody>
          <a:bodyPr>
            <a:normAutofit fontScale="92500"/>
          </a:bodyPr>
          <a:lstStyle/>
          <a:p>
            <a:pPr algn="l"/>
            <a:r>
              <a:rPr lang="ru-RU" sz="2400" b="1" dirty="0" smtClean="0">
                <a:solidFill>
                  <a:schemeClr val="tx1"/>
                </a:solidFill>
                <a:latin typeface="Cambria" pitchFamily="18" charset="0"/>
                <a:cs typeface="Geneva CY" charset="0"/>
              </a:rPr>
              <a:t>Лектор: Ксения Юрьевна </a:t>
            </a:r>
            <a:r>
              <a:rPr lang="ru-RU" sz="2400" b="1" dirty="0">
                <a:solidFill>
                  <a:schemeClr val="tx1"/>
                </a:solidFill>
                <a:latin typeface="Cambria" pitchFamily="18" charset="0"/>
                <a:cs typeface="Geneva CY" charset="0"/>
              </a:rPr>
              <a:t>Белая</a:t>
            </a:r>
            <a:r>
              <a:rPr lang="ru-RU" sz="2400" dirty="0">
                <a:solidFill>
                  <a:schemeClr val="tx1"/>
                </a:solidFill>
                <a:latin typeface="Cambria" pitchFamily="18" charset="0"/>
                <a:cs typeface="Geneva CY" charset="0"/>
              </a:rPr>
              <a:t>, </a:t>
            </a:r>
            <a:r>
              <a:rPr lang="ru-RU" sz="2400" dirty="0" smtClean="0">
                <a:solidFill>
                  <a:schemeClr val="tx1"/>
                </a:solidFill>
                <a:latin typeface="Cambria" pitchFamily="18" charset="0"/>
                <a:cs typeface="Geneva CY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Cambria" pitchFamily="18" charset="0"/>
                <a:cs typeface="Geneva CY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Cambria" pitchFamily="18" charset="0"/>
                <a:cs typeface="Geneva CY" charset="0"/>
              </a:rPr>
              <a:t>канд. </a:t>
            </a:r>
            <a:r>
              <a:rPr lang="ru-RU" sz="2400" dirty="0" err="1" smtClean="0">
                <a:solidFill>
                  <a:schemeClr val="tx1"/>
                </a:solidFill>
                <a:latin typeface="Cambria" pitchFamily="18" charset="0"/>
                <a:cs typeface="Geneva CY" charset="0"/>
              </a:rPr>
              <a:t>пед</a:t>
            </a:r>
            <a:r>
              <a:rPr lang="ru-RU" sz="2400" dirty="0" smtClean="0">
                <a:solidFill>
                  <a:schemeClr val="tx1"/>
                </a:solidFill>
                <a:latin typeface="Cambria" pitchFamily="18" charset="0"/>
                <a:cs typeface="Geneva CY" charset="0"/>
              </a:rPr>
              <a:t>. наук, заслуженный </a:t>
            </a:r>
            <a:r>
              <a:rPr lang="ru-RU" sz="2400" dirty="0">
                <a:solidFill>
                  <a:schemeClr val="tx1"/>
                </a:solidFill>
                <a:latin typeface="Cambria" pitchFamily="18" charset="0"/>
                <a:cs typeface="Geneva CY" charset="0"/>
              </a:rPr>
              <a:t>учитель России, </a:t>
            </a:r>
            <a:r>
              <a:rPr lang="ru-RU" sz="2400" dirty="0" smtClean="0">
                <a:solidFill>
                  <a:schemeClr val="tx1"/>
                </a:solidFill>
                <a:latin typeface="Cambria" pitchFamily="18" charset="0"/>
                <a:cs typeface="Geneva CY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Cambria" pitchFamily="18" charset="0"/>
                <a:cs typeface="Geneva CY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Cambria" pitchFamily="18" charset="0"/>
                <a:cs typeface="Geneva CY" charset="0"/>
              </a:rPr>
              <a:t>лауреат </a:t>
            </a:r>
            <a:r>
              <a:rPr lang="ru-RU" sz="2400" dirty="0">
                <a:solidFill>
                  <a:schemeClr val="tx1"/>
                </a:solidFill>
                <a:latin typeface="Cambria" pitchFamily="18" charset="0"/>
                <a:cs typeface="Geneva CY" charset="0"/>
              </a:rPr>
              <a:t>премии Правительства РФ в области </a:t>
            </a:r>
            <a:r>
              <a:rPr lang="ru-RU" sz="2400" dirty="0" smtClean="0">
                <a:solidFill>
                  <a:schemeClr val="tx1"/>
                </a:solidFill>
                <a:latin typeface="Cambria" pitchFamily="18" charset="0"/>
                <a:cs typeface="Geneva CY" charset="0"/>
              </a:rPr>
              <a:t>образования</a:t>
            </a:r>
            <a:endParaRPr lang="ru-RU" sz="24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13532" y="5849639"/>
            <a:ext cx="5274881" cy="789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436611" y="5480892"/>
            <a:ext cx="805739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Подзаголовок 2"/>
          <p:cNvSpPr txBox="1">
            <a:spLocks/>
          </p:cNvSpPr>
          <p:nvPr/>
        </p:nvSpPr>
        <p:spPr>
          <a:xfrm>
            <a:off x="436611" y="4737253"/>
            <a:ext cx="8264515" cy="60592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92500"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ru-RU" sz="2400" dirty="0" smtClean="0">
                <a:latin typeface="Cambria" pitchFamily="18" charset="0"/>
                <a:cs typeface="Geneva CY" charset="0"/>
              </a:rPr>
              <a:t> </a:t>
            </a:r>
            <a:r>
              <a:rPr lang="ru-RU" sz="2400" dirty="0" smtClean="0">
                <a:latin typeface="Cambria" pitchFamily="18" charset="0"/>
                <a:cs typeface="Geneva CY" charset="0"/>
              </a:rPr>
              <a:t>                                                 </a:t>
            </a: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mbria" pitchFamily="18" charset="0"/>
                <a:ea typeface="+mn-ea"/>
                <a:cs typeface="Geneva CY" charset="0"/>
              </a:rPr>
              <a:t>                                                     </a:t>
            </a:r>
            <a:r>
              <a:rPr lang="ru-RU" sz="2400" dirty="0" smtClean="0">
                <a:latin typeface="Cambria" pitchFamily="18" charset="0"/>
              </a:rPr>
              <a:t>г. Москва</a:t>
            </a:r>
            <a:endParaRPr kumimoji="0" lang="ru-RU" sz="240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4391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337625" y="144675"/>
            <a:ext cx="8349175" cy="1093102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3200" b="1" dirty="0">
                <a:latin typeface="+mn-lt"/>
              </a:rPr>
              <a:t>Реализация ФГОС </a:t>
            </a:r>
            <a:r>
              <a:rPr lang="ru-RU" sz="3200" b="1" dirty="0" smtClean="0">
                <a:latin typeface="+mn-lt"/>
              </a:rPr>
              <a:t>ДО </a:t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latin typeface="+mn-lt"/>
              </a:rPr>
              <a:t>в </a:t>
            </a:r>
            <a:r>
              <a:rPr kumimoji="0" lang="ru-RU" sz="3200" b="1" dirty="0" smtClean="0">
                <a:latin typeface="+mn-lt"/>
              </a:rPr>
              <a:t>образовательном процессе  </a:t>
            </a:r>
            <a:r>
              <a:rPr kumimoji="0" lang="ru-RU" sz="3200" b="1" dirty="0">
                <a:latin typeface="+mn-lt"/>
              </a:rPr>
              <a:t>ДОО</a:t>
            </a:r>
            <a:endParaRPr kumimoji="0" lang="ru-RU" sz="3200" dirty="0">
              <a:latin typeface="+mn-lt"/>
            </a:endParaRPr>
          </a:p>
        </p:txBody>
      </p:sp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128619" y="1414601"/>
            <a:ext cx="8759794" cy="5224377"/>
          </a:xfrm>
        </p:spPr>
        <p:txBody>
          <a:bodyPr>
            <a:normAutofit fontScale="62500" lnSpcReduction="20000"/>
          </a:bodyPr>
          <a:lstStyle/>
          <a:p>
            <a:endParaRPr kumimoji="0" lang="ru-RU" sz="1800" dirty="0">
              <a:latin typeface="Tahoma" charset="0"/>
            </a:endParaRPr>
          </a:p>
          <a:p>
            <a:pPr indent="374650" algn="just">
              <a:buNone/>
            </a:pPr>
            <a:r>
              <a:rPr lang="ru-RU" sz="3600" dirty="0" smtClean="0"/>
              <a:t>Реализация государственных образовательных стандартов предполагает</a:t>
            </a:r>
            <a:r>
              <a:rPr kumimoji="0" lang="ru-RU" sz="3600" dirty="0" smtClean="0"/>
              <a:t> наличие в каждом ДОО образовательной программы, в которой прописана модель  </a:t>
            </a:r>
            <a:r>
              <a:rPr kumimoji="0" lang="ru-RU" sz="3600" b="1" dirty="0"/>
              <a:t>организации образовательного процесса  в возрастных </a:t>
            </a:r>
            <a:r>
              <a:rPr kumimoji="0" lang="ru-RU" sz="3600" b="1" dirty="0" smtClean="0"/>
              <a:t>группах.</a:t>
            </a:r>
            <a:endParaRPr kumimoji="0" lang="en-US" sz="3600" b="1" dirty="0" smtClean="0"/>
          </a:p>
          <a:p>
            <a:pPr marL="0" lvl="1" indent="0">
              <a:buNone/>
            </a:pPr>
            <a:endParaRPr lang="ru-RU" sz="3600" dirty="0" smtClean="0"/>
          </a:p>
          <a:p>
            <a:pPr marL="358775" lvl="1" indent="358775" algn="just">
              <a:buNone/>
            </a:pPr>
            <a:r>
              <a:rPr lang="ru-RU" sz="3600" dirty="0" smtClean="0"/>
              <a:t>Содержание </a:t>
            </a:r>
            <a:r>
              <a:rPr lang="ru-RU" sz="3600" dirty="0"/>
              <a:t>образовательного </a:t>
            </a:r>
            <a:r>
              <a:rPr lang="ru-RU" sz="3600" dirty="0" smtClean="0"/>
              <a:t>процесса направлено </a:t>
            </a:r>
            <a:r>
              <a:rPr lang="ru-RU" sz="3600" dirty="0"/>
              <a:t>на формирование общей культуры, развитие физических, интеллектуальных и личностных качеств, формирование предпосылок учебной деятельности, обеспечивающих социальную успешность, сохранение и укрепление здоровья детей дошкольного возраста, коррекцию недостатков в физическом и (или) психическом развитии детей.</a:t>
            </a:r>
          </a:p>
          <a:p>
            <a:endParaRPr kumimoji="0" lang="ru-RU" sz="2400" dirty="0">
              <a:latin typeface="Tahoma" charset="0"/>
            </a:endParaRPr>
          </a:p>
          <a:p>
            <a:pPr>
              <a:buFont typeface="Wingdings" charset="0"/>
              <a:buNone/>
            </a:pPr>
            <a:r>
              <a:rPr kumimoji="0" lang="ru-RU" sz="2400" dirty="0">
                <a:latin typeface="Tahoma" charset="0"/>
              </a:rPr>
              <a:t>    </a:t>
            </a:r>
            <a:r>
              <a:rPr kumimoji="0" lang="ru-RU" sz="2400" b="1" dirty="0">
                <a:latin typeface="Tahoma" charset="0"/>
              </a:rPr>
              <a:t> </a:t>
            </a:r>
            <a:endParaRPr kumimoji="0" lang="ru-RU" sz="2400" dirty="0">
              <a:latin typeface="Tahoma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6580264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Название 1"/>
          <p:cNvSpPr>
            <a:spLocks noGrp="1"/>
          </p:cNvSpPr>
          <p:nvPr>
            <p:ph type="title"/>
          </p:nvPr>
        </p:nvSpPr>
        <p:spPr>
          <a:xfrm>
            <a:off x="339725" y="144676"/>
            <a:ext cx="8604251" cy="1141326"/>
          </a:xfrm>
          <a:solidFill>
            <a:srgbClr val="E6B9B8"/>
          </a:solidFill>
        </p:spPr>
        <p:txBody>
          <a:bodyPr>
            <a:normAutofit/>
          </a:bodyPr>
          <a:lstStyle/>
          <a:p>
            <a:r>
              <a:rPr lang="ru-RU" sz="3200" b="1" dirty="0"/>
              <a:t>Реализация ФГОС ДО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в</a:t>
            </a:r>
            <a:r>
              <a:rPr lang="ru-RU" sz="3200" b="1" dirty="0"/>
              <a:t> </a:t>
            </a:r>
            <a:r>
              <a:rPr lang="ru-RU" sz="3200" b="1" dirty="0" smtClean="0"/>
              <a:t>образовательном </a:t>
            </a:r>
            <a:r>
              <a:rPr lang="ru-RU" sz="3200" b="1" dirty="0"/>
              <a:t>процессе  ДОО</a:t>
            </a:r>
            <a:endParaRPr lang="ru-RU" sz="3200" dirty="0">
              <a:latin typeface="Tahoma" charset="0"/>
            </a:endParaRPr>
          </a:p>
        </p:txBody>
      </p:sp>
      <p:sp>
        <p:nvSpPr>
          <p:cNvPr id="16386" name="Содержимое 2"/>
          <p:cNvSpPr>
            <a:spLocks noGrp="1"/>
          </p:cNvSpPr>
          <p:nvPr>
            <p:ph idx="1"/>
          </p:nvPr>
        </p:nvSpPr>
        <p:spPr>
          <a:xfrm>
            <a:off x="339725" y="1507100"/>
            <a:ext cx="8604250" cy="5003278"/>
          </a:xfrm>
        </p:spPr>
        <p:txBody>
          <a:bodyPr>
            <a:normAutofit fontScale="92500" lnSpcReduction="10000"/>
          </a:bodyPr>
          <a:lstStyle/>
          <a:p>
            <a:pPr marL="457200" lvl="1" indent="439738" algn="just">
              <a:buNone/>
            </a:pPr>
            <a:r>
              <a:rPr lang="ru-RU" sz="2700" dirty="0"/>
              <a:t>Содержание </a:t>
            </a:r>
            <a:r>
              <a:rPr lang="ru-RU" sz="2700" dirty="0" smtClean="0"/>
              <a:t>образовательной программы должно обеспечивать </a:t>
            </a:r>
            <a:r>
              <a:rPr lang="ru-RU" sz="2700" b="1" dirty="0"/>
              <a:t>разностороннее  развитие детей </a:t>
            </a:r>
            <a:r>
              <a:rPr lang="ru-RU" sz="2700" dirty="0"/>
              <a:t>с учетом их возрастных и индивидуальных особенностей по основным направлениям – физическому, социально-коммуникативному, познавательному, речевому и художественно-эстетическому. </a:t>
            </a:r>
            <a:endParaRPr lang="ru-RU" sz="2700" dirty="0" smtClean="0"/>
          </a:p>
          <a:p>
            <a:pPr marL="457200" lvl="1" indent="0">
              <a:buNone/>
            </a:pPr>
            <a:endParaRPr lang="ru-RU" sz="2400" b="1" dirty="0" smtClean="0">
              <a:latin typeface="Geneva CY"/>
              <a:cs typeface="Geneva CY"/>
            </a:endParaRPr>
          </a:p>
          <a:p>
            <a:pPr marL="457200" lvl="1" indent="439738" algn="just">
              <a:buNone/>
            </a:pPr>
            <a:r>
              <a:rPr lang="ru-RU" sz="2700" dirty="0" smtClean="0">
                <a:cs typeface="Geneva CY"/>
              </a:rPr>
              <a:t>Образовательные области реализуются </a:t>
            </a:r>
            <a:r>
              <a:rPr lang="ru-RU" sz="2700" dirty="0">
                <a:cs typeface="Geneva CY"/>
              </a:rPr>
              <a:t>через организацию различных видов детской деятельности или их интеграцию с использованием разнообразных форм и методов работы, выбор которых осуществляется педагогами самостоятельно в зависимости от контингента детей, уровня освоения Программы и решения конкретных образовательных задач. </a:t>
            </a:r>
          </a:p>
          <a:p>
            <a:pPr marL="457200" lvl="1" indent="0">
              <a:buNone/>
            </a:pPr>
            <a:endParaRPr lang="ru-RU" sz="2400" dirty="0">
              <a:latin typeface="Tahoma" charset="0"/>
            </a:endParaRPr>
          </a:p>
          <a:p>
            <a:pPr marL="457200" lvl="1" indent="0">
              <a:buFont typeface="Wingdings" charset="0"/>
              <a:buNone/>
            </a:pPr>
            <a:endParaRPr lang="ru-RU" sz="1600" dirty="0">
              <a:latin typeface="Tahoma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9162826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>
          <a:xfrm>
            <a:off x="369779" y="165101"/>
            <a:ext cx="8317020" cy="1104826"/>
          </a:xfrm>
          <a:solidFill>
            <a:srgbClr val="E6B9B8"/>
          </a:solidFill>
        </p:spPr>
        <p:txBody>
          <a:bodyPr>
            <a:normAutofit/>
          </a:bodyPr>
          <a:lstStyle/>
          <a:p>
            <a:r>
              <a:rPr lang="ru-RU" sz="3200" b="1" dirty="0"/>
              <a:t>Реализация ФГОС ДО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в </a:t>
            </a:r>
            <a:r>
              <a:rPr lang="ru-RU" sz="3200" b="1" dirty="0"/>
              <a:t>образовательном процессе  ДОО</a:t>
            </a:r>
            <a:endParaRPr lang="ru-RU" sz="3200" dirty="0">
              <a:latin typeface="Tahoma" charset="0"/>
            </a:endParaRPr>
          </a:p>
        </p:txBody>
      </p:sp>
      <p:sp>
        <p:nvSpPr>
          <p:cNvPr id="23554" name="Rectangle 3"/>
          <p:cNvSpPr>
            <a:spLocks noGrp="1" noChangeArrowheads="1"/>
          </p:cNvSpPr>
          <p:nvPr>
            <p:ph idx="1"/>
          </p:nvPr>
        </p:nvSpPr>
        <p:spPr>
          <a:xfrm>
            <a:off x="107950" y="1484312"/>
            <a:ext cx="8911450" cy="5154665"/>
          </a:xfrm>
        </p:spPr>
        <p:txBody>
          <a:bodyPr>
            <a:normAutofit/>
          </a:bodyPr>
          <a:lstStyle/>
          <a:p>
            <a:pPr indent="374650" algn="just">
              <a:lnSpc>
                <a:spcPct val="80000"/>
              </a:lnSpc>
              <a:buNone/>
            </a:pPr>
            <a:r>
              <a:rPr lang="ru-RU" sz="2500" dirty="0" smtClean="0"/>
              <a:t>Основным условием качества образования и развития дошкольников является правильное взаимодействие взрослых с детьми.</a:t>
            </a:r>
            <a:endParaRPr lang="en-US" sz="2500" b="1" dirty="0"/>
          </a:p>
          <a:p>
            <a:pPr indent="374650">
              <a:lnSpc>
                <a:spcPct val="80000"/>
              </a:lnSpc>
              <a:buNone/>
            </a:pPr>
            <a:r>
              <a:rPr lang="ru-RU" sz="2500" b="1" dirty="0"/>
              <a:t>В процессе этого взаимодействия у </a:t>
            </a:r>
            <a:r>
              <a:rPr lang="ru-RU" sz="2500" b="1" dirty="0" smtClean="0"/>
              <a:t>ребенка:</a:t>
            </a:r>
            <a:endParaRPr lang="en-US" sz="2500" b="1" dirty="0"/>
          </a:p>
          <a:p>
            <a:pPr lvl="1">
              <a:lnSpc>
                <a:spcPct val="80000"/>
              </a:lnSpc>
              <a:buFont typeface="Wingdings" pitchFamily="2" charset="2"/>
              <a:buChar char="§"/>
            </a:pPr>
            <a:r>
              <a:rPr lang="ru-RU" sz="2500" dirty="0" smtClean="0"/>
              <a:t>происходит </a:t>
            </a:r>
            <a:r>
              <a:rPr lang="ru-RU" sz="2500" dirty="0"/>
              <a:t>развитие способов (средств) </a:t>
            </a:r>
            <a:r>
              <a:rPr lang="ru-RU" sz="2500" dirty="0" smtClean="0"/>
              <a:t>действия; </a:t>
            </a:r>
            <a:endParaRPr lang="en-US" altLang="ko-KR" sz="2500" dirty="0">
              <a:ea typeface="굴림" charset="0"/>
              <a:cs typeface="굴림" charset="0"/>
            </a:endParaRPr>
          </a:p>
          <a:p>
            <a:pPr lvl="1">
              <a:lnSpc>
                <a:spcPct val="80000"/>
              </a:lnSpc>
              <a:buFont typeface="Wingdings" pitchFamily="2" charset="2"/>
              <a:buChar char="§"/>
            </a:pPr>
            <a:r>
              <a:rPr lang="ru-RU" sz="2500" dirty="0" smtClean="0"/>
              <a:t>развивается </a:t>
            </a:r>
            <a:r>
              <a:rPr lang="ru-RU" sz="2500" dirty="0"/>
              <a:t>познавательная мотивация и </a:t>
            </a:r>
            <a:r>
              <a:rPr lang="ru-RU" sz="2500" dirty="0" smtClean="0"/>
              <a:t>увлеченность;</a:t>
            </a:r>
            <a:endParaRPr lang="en-US" sz="2500" dirty="0"/>
          </a:p>
          <a:p>
            <a:pPr lvl="1">
              <a:lnSpc>
                <a:spcPct val="80000"/>
              </a:lnSpc>
              <a:buFont typeface="Wingdings" pitchFamily="2" charset="2"/>
              <a:buChar char="§"/>
            </a:pPr>
            <a:r>
              <a:rPr lang="ru-RU" sz="2500" dirty="0" smtClean="0"/>
              <a:t>развиваются </a:t>
            </a:r>
            <a:r>
              <a:rPr lang="ru-RU" sz="2500" dirty="0"/>
              <a:t>и транслируются культурные нормы – в том числе, нормы взаимодействия с другими </a:t>
            </a:r>
            <a:r>
              <a:rPr lang="ru-RU" sz="2500" dirty="0" smtClean="0"/>
              <a:t>людьми.</a:t>
            </a:r>
            <a:endParaRPr lang="ru-RU" sz="2500" dirty="0"/>
          </a:p>
          <a:p>
            <a:pPr indent="374650" algn="just">
              <a:lnSpc>
                <a:spcPct val="80000"/>
              </a:lnSpc>
              <a:buNone/>
            </a:pPr>
            <a:r>
              <a:rPr lang="ru-RU" sz="2500" b="1" dirty="0"/>
              <a:t>Педагог подбирает средства развития (методы, формы, материал), тем </a:t>
            </a:r>
            <a:r>
              <a:rPr lang="ru-RU" sz="2500" b="1" dirty="0" smtClean="0"/>
              <a:t>самым:</a:t>
            </a:r>
            <a:endParaRPr lang="ru-RU" sz="2500" b="1" dirty="0"/>
          </a:p>
          <a:p>
            <a:pPr lvl="1" algn="just">
              <a:lnSpc>
                <a:spcPct val="80000"/>
              </a:lnSpc>
            </a:pPr>
            <a:r>
              <a:rPr lang="ru-RU" sz="2500" dirty="0" smtClean="0"/>
              <a:t>возникают </a:t>
            </a:r>
            <a:r>
              <a:rPr lang="ru-RU" sz="2500" dirty="0"/>
              <a:t>(не возникают) индивидуальные образовательные </a:t>
            </a:r>
            <a:r>
              <a:rPr lang="ru-RU" sz="2500" dirty="0" smtClean="0"/>
              <a:t>траектории;</a:t>
            </a:r>
            <a:endParaRPr lang="ru-RU" sz="2500" dirty="0">
              <a:solidFill>
                <a:srgbClr val="3399FF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5909891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Название 1"/>
          <p:cNvSpPr>
            <a:spLocks noGrp="1"/>
          </p:cNvSpPr>
          <p:nvPr>
            <p:ph type="title"/>
          </p:nvPr>
        </p:nvSpPr>
        <p:spPr>
          <a:solidFill>
            <a:srgbClr val="E6B9B8"/>
          </a:solidFill>
        </p:spPr>
        <p:txBody>
          <a:bodyPr>
            <a:normAutofit/>
          </a:bodyPr>
          <a:lstStyle/>
          <a:p>
            <a:r>
              <a:rPr lang="ru-RU" sz="3200" b="1" dirty="0"/>
              <a:t>Реализация ФГОС ДО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в</a:t>
            </a:r>
            <a:r>
              <a:rPr lang="ru-RU" sz="3200" b="1" dirty="0"/>
              <a:t> </a:t>
            </a:r>
            <a:r>
              <a:rPr lang="ru-RU" sz="3200" b="1" dirty="0" smtClean="0"/>
              <a:t>образовательном </a:t>
            </a:r>
            <a:r>
              <a:rPr lang="ru-RU" sz="3200" b="1" dirty="0"/>
              <a:t>процессе  ДОО</a:t>
            </a:r>
            <a:endParaRPr lang="ru-RU" sz="3200" dirty="0">
              <a:latin typeface="Tahoma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3885" y="1600200"/>
            <a:ext cx="8722974" cy="5022703"/>
          </a:xfrm>
        </p:spPr>
        <p:txBody>
          <a:bodyPr>
            <a:normAutofit/>
          </a:bodyPr>
          <a:lstStyle/>
          <a:p>
            <a:pPr indent="463550" algn="just">
              <a:buNone/>
              <a:defRPr/>
            </a:pPr>
            <a:r>
              <a:rPr lang="ru-RU" sz="2500" dirty="0" smtClean="0"/>
              <a:t>Воспитатель должен знать, </a:t>
            </a:r>
            <a:r>
              <a:rPr lang="ru-RU" sz="2500" dirty="0"/>
              <a:t>в каких формах может быть организован тот или иной  вид детской деятельности (игровая, двигательная</a:t>
            </a:r>
            <a:r>
              <a:rPr lang="ru-RU" sz="2500" dirty="0" smtClean="0"/>
              <a:t>, </a:t>
            </a:r>
            <a:r>
              <a:rPr lang="ru-RU" sz="2500" dirty="0"/>
              <a:t>коммуникативная, познавательно-исследовательская, </a:t>
            </a:r>
            <a:r>
              <a:rPr lang="ru-RU" sz="2500" dirty="0" smtClean="0"/>
              <a:t>самообслуживание и бытовой труд, конструирование, изобразительная и музыкальная, восприятие  </a:t>
            </a:r>
            <a:r>
              <a:rPr lang="ru-RU" sz="2500" dirty="0"/>
              <a:t>художественной </a:t>
            </a:r>
            <a:r>
              <a:rPr lang="ru-RU" sz="2500" dirty="0" smtClean="0"/>
              <a:t>литературы и фольклора).</a:t>
            </a:r>
          </a:p>
          <a:p>
            <a:pPr indent="463550" algn="just">
              <a:buNone/>
              <a:defRPr/>
            </a:pPr>
            <a:r>
              <a:rPr lang="ru-RU" sz="2500" dirty="0" smtClean="0"/>
              <a:t>Если </a:t>
            </a:r>
            <a:r>
              <a:rPr lang="ru-RU" sz="2500" dirty="0"/>
              <a:t>воспитатель использует </a:t>
            </a:r>
            <a:r>
              <a:rPr lang="ru-RU" sz="2500" dirty="0" smtClean="0"/>
              <a:t> </a:t>
            </a:r>
            <a:r>
              <a:rPr lang="ru-RU" sz="2500" dirty="0"/>
              <a:t>разнообразные формы организации детской деятельности, то  это делает образовательный процесс интересным и запоминающимся для детей.</a:t>
            </a:r>
          </a:p>
          <a:p>
            <a:pPr algn="just">
              <a:defRPr/>
            </a:pP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0190585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247415" y="164956"/>
            <a:ext cx="8439386" cy="1286647"/>
          </a:xfrm>
          <a:solidFill>
            <a:srgbClr val="E6B9B8"/>
          </a:solidFill>
        </p:spPr>
        <p:txBody>
          <a:bodyPr>
            <a:normAutofit/>
          </a:bodyPr>
          <a:lstStyle/>
          <a:p>
            <a:r>
              <a:rPr lang="ru-RU" sz="3200" b="1" dirty="0"/>
              <a:t>Реализация ФГОС ДО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в</a:t>
            </a:r>
            <a:r>
              <a:rPr lang="ru-RU" sz="3200" b="1" dirty="0"/>
              <a:t> </a:t>
            </a:r>
            <a:r>
              <a:rPr lang="ru-RU" sz="3200" b="1" dirty="0" smtClean="0"/>
              <a:t>образовательном </a:t>
            </a:r>
            <a:r>
              <a:rPr lang="ru-RU" sz="3200" b="1" dirty="0"/>
              <a:t>процессе  ДОО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0553"/>
          </a:xfrm>
        </p:spPr>
        <p:txBody>
          <a:bodyPr>
            <a:normAutofit fontScale="40000" lnSpcReduction="20000"/>
          </a:bodyPr>
          <a:lstStyle/>
          <a:p>
            <a:pPr marL="358775" indent="447675" algn="just">
              <a:buNone/>
              <a:tabLst>
                <a:tab pos="450850" algn="l"/>
              </a:tabLst>
              <a:defRPr/>
            </a:pPr>
            <a:r>
              <a:rPr lang="ru-RU" sz="6300" dirty="0"/>
              <a:t>При составлении режима дня воспитатель руководствуется следующими принципами</a:t>
            </a:r>
            <a:r>
              <a:rPr lang="ru-RU" sz="6300" dirty="0" smtClean="0"/>
              <a:t>:</a:t>
            </a:r>
            <a:endParaRPr lang="ru-RU" sz="5300" dirty="0"/>
          </a:p>
          <a:p>
            <a:pPr marL="627063" indent="-268288" algn="just">
              <a:buFont typeface="Wingdings" pitchFamily="2" charset="2"/>
              <a:buChar char="§"/>
              <a:tabLst>
                <a:tab pos="450850" algn="l"/>
              </a:tabLst>
              <a:defRPr/>
            </a:pPr>
            <a:r>
              <a:rPr lang="ru-RU" sz="5300" dirty="0"/>
              <a:t> </a:t>
            </a:r>
            <a:r>
              <a:rPr lang="ru-RU" sz="5800" dirty="0"/>
              <a:t>каждый день должен отличаться от предыдущего по характеру игровой и образовательной деятельностей, месту и форме их организации;</a:t>
            </a:r>
          </a:p>
          <a:p>
            <a:pPr marL="627063" indent="-268288" algn="just">
              <a:buFont typeface="Wingdings" pitchFamily="2" charset="2"/>
              <a:buChar char="§"/>
              <a:tabLst>
                <a:tab pos="450850" algn="l"/>
              </a:tabLst>
              <a:defRPr/>
            </a:pPr>
            <a:r>
              <a:rPr lang="ru-RU" sz="5800" dirty="0"/>
              <a:t> в режиме дня должно быть предусмотрено время для индивидуальных контактов каждого педагога с детьми на основе неформального общения;</a:t>
            </a:r>
          </a:p>
          <a:p>
            <a:pPr marL="627063" indent="-268288" algn="just">
              <a:buFont typeface="Wingdings" pitchFamily="2" charset="2"/>
              <a:buChar char="§"/>
              <a:tabLst>
                <a:tab pos="450850" algn="l"/>
              </a:tabLst>
              <a:defRPr/>
            </a:pPr>
            <a:r>
              <a:rPr lang="ru-RU" sz="5800" dirty="0"/>
              <a:t> ежедневно необходимо учитывать время для совместных игр взрослых с детьми, причем инициатива в этих играх должна принадлежать детям, а </a:t>
            </a:r>
            <a:r>
              <a:rPr lang="ru-RU" sz="5800" dirty="0" smtClean="0"/>
              <a:t>педагогам </a:t>
            </a:r>
            <a:r>
              <a:rPr lang="ru-RU" sz="5800" dirty="0"/>
              <a:t>следует ее всячески поощрять;</a:t>
            </a:r>
          </a:p>
          <a:p>
            <a:pPr marL="627063" indent="-268288" algn="just">
              <a:buFont typeface="Wingdings" pitchFamily="2" charset="2"/>
              <a:buChar char="§"/>
              <a:tabLst>
                <a:tab pos="450850" algn="l"/>
              </a:tabLst>
              <a:defRPr/>
            </a:pPr>
            <a:r>
              <a:rPr lang="ru-RU" sz="5800" dirty="0"/>
              <a:t> в режиме дня должно быть предусмотрено время для проведения профилактических мероприятий, релаксационных и музыкальных пауз. </a:t>
            </a:r>
          </a:p>
          <a:p>
            <a:endParaRPr lang="ru-RU" sz="58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0212819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Название 1"/>
          <p:cNvSpPr>
            <a:spLocks noGrp="1"/>
          </p:cNvSpPr>
          <p:nvPr>
            <p:ph type="title"/>
          </p:nvPr>
        </p:nvSpPr>
        <p:spPr>
          <a:xfrm>
            <a:off x="362875" y="214441"/>
            <a:ext cx="8530300" cy="1273045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3200" b="1" dirty="0"/>
              <a:t>Реализация ФГОС ДО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в</a:t>
            </a:r>
            <a:r>
              <a:rPr lang="ru-RU" sz="3200" b="1" dirty="0"/>
              <a:t> </a:t>
            </a:r>
            <a:r>
              <a:rPr lang="ru-RU" sz="3200" b="1" dirty="0" smtClean="0"/>
              <a:t>образовательном </a:t>
            </a:r>
            <a:r>
              <a:rPr lang="ru-RU" sz="3200" b="1" dirty="0"/>
              <a:t>процессе  ДОО</a:t>
            </a:r>
            <a:endParaRPr lang="ru-RU" sz="3200" dirty="0">
              <a:latin typeface="Tahoma" charset="0"/>
            </a:endParaRPr>
          </a:p>
        </p:txBody>
      </p:sp>
      <p:sp>
        <p:nvSpPr>
          <p:cNvPr id="82946" name="Содержимое 2"/>
          <p:cNvSpPr>
            <a:spLocks noGrp="1"/>
          </p:cNvSpPr>
          <p:nvPr>
            <p:ph idx="1"/>
          </p:nvPr>
        </p:nvSpPr>
        <p:spPr>
          <a:xfrm>
            <a:off x="362876" y="1765017"/>
            <a:ext cx="8530300" cy="4832633"/>
          </a:xfrm>
        </p:spPr>
        <p:txBody>
          <a:bodyPr>
            <a:noAutofit/>
          </a:bodyPr>
          <a:lstStyle/>
          <a:p>
            <a:pPr indent="463550" algn="just">
              <a:buNone/>
            </a:pPr>
            <a:r>
              <a:rPr lang="ru-RU" sz="2500" dirty="0" smtClean="0"/>
              <a:t>При планировании используется комплексно- </a:t>
            </a:r>
            <a:r>
              <a:rPr lang="ru-RU" sz="2500" dirty="0"/>
              <a:t>тематический </a:t>
            </a:r>
            <a:r>
              <a:rPr lang="ru-RU" sz="2500" dirty="0" smtClean="0"/>
              <a:t>принцип, который </a:t>
            </a:r>
            <a:r>
              <a:rPr lang="ru-RU" sz="2500" dirty="0"/>
              <a:t>предполагает:</a:t>
            </a:r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/>
              <a:t> гибко моделировать образовательный процесс, включая тематические прогулки, тематические дни, тематические недели и др</a:t>
            </a:r>
            <a:r>
              <a:rPr lang="ru-RU" sz="2500" dirty="0" smtClean="0"/>
              <a:t>.;</a:t>
            </a:r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 smtClean="0"/>
              <a:t>примерный подбор тем на учебный год представлен во всех вариативных образовательных программах;</a:t>
            </a:r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 smtClean="0"/>
              <a:t>тема </a:t>
            </a:r>
            <a:r>
              <a:rPr lang="ru-RU" sz="2500" dirty="0"/>
              <a:t>недели «проживается» в разных видах детской деятельности и представляется в эмоционально-образной форме. 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432627533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182562"/>
            <a:ext cx="8229600" cy="1417638"/>
          </a:xfrm>
          <a:solidFill>
            <a:srgbClr val="E6B9B8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b="1" dirty="0"/>
              <a:t>Реализация ФГОС ДО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в</a:t>
            </a:r>
            <a:r>
              <a:rPr lang="ru-RU" sz="3200" b="1" dirty="0"/>
              <a:t> </a:t>
            </a:r>
            <a:r>
              <a:rPr lang="ru-RU" sz="3200" b="1" dirty="0" smtClean="0"/>
              <a:t>образовательном </a:t>
            </a:r>
            <a:r>
              <a:rPr lang="ru-RU" sz="3200" b="1" dirty="0"/>
              <a:t>процессе  ДОО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06766"/>
            <a:ext cx="8229600" cy="4860734"/>
          </a:xfrm>
        </p:spPr>
        <p:txBody>
          <a:bodyPr>
            <a:normAutofit/>
          </a:bodyPr>
          <a:lstStyle/>
          <a:p>
            <a:pPr indent="463550" algn="just">
              <a:buNone/>
            </a:pPr>
            <a:r>
              <a:rPr lang="ru-RU" sz="2500" dirty="0" smtClean="0"/>
              <a:t>Помимо тематической недели, воспитатель может планировать тематические дни.</a:t>
            </a:r>
          </a:p>
          <a:p>
            <a:pPr indent="463550" algn="just">
              <a:buNone/>
            </a:pPr>
            <a:r>
              <a:rPr lang="ru-RU" sz="2500" dirty="0" smtClean="0"/>
              <a:t>Тематический </a:t>
            </a:r>
            <a:r>
              <a:rPr lang="ru-RU" sz="2500" dirty="0"/>
              <a:t>день отличается от традиционного тем, что в центре педагогического процесса </a:t>
            </a:r>
            <a:r>
              <a:rPr lang="en-US" sz="2500" dirty="0" smtClean="0"/>
              <a:t>–</a:t>
            </a:r>
            <a:r>
              <a:rPr lang="ru-RU" sz="2500" dirty="0" smtClean="0"/>
              <a:t> тема</a:t>
            </a:r>
            <a:r>
              <a:rPr lang="ru-RU" sz="2500" dirty="0"/>
              <a:t>, выбранная педагогом под образовательные задачи и объединенная с праздником или событием </a:t>
            </a:r>
            <a:r>
              <a:rPr lang="ru-RU" sz="2500" dirty="0" smtClean="0"/>
              <a:t>календаря.</a:t>
            </a:r>
            <a:r>
              <a:rPr lang="en-US" sz="2500" dirty="0" smtClean="0"/>
              <a:t> </a:t>
            </a:r>
            <a:r>
              <a:rPr lang="ru-RU" sz="2500" dirty="0" smtClean="0"/>
              <a:t>Тема </a:t>
            </a:r>
            <a:r>
              <a:rPr lang="ru-RU" sz="2500" dirty="0"/>
              <a:t>дня задает содержание, которое реализуется в разнообразных видах </a:t>
            </a:r>
            <a:r>
              <a:rPr lang="ru-RU" sz="2500" dirty="0" smtClean="0"/>
              <a:t>детской деятельности.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134823079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Название 1"/>
          <p:cNvSpPr>
            <a:spLocks noGrp="1"/>
          </p:cNvSpPr>
          <p:nvPr>
            <p:ph type="title"/>
          </p:nvPr>
        </p:nvSpPr>
        <p:spPr>
          <a:xfrm>
            <a:off x="395288" y="181450"/>
            <a:ext cx="8548687" cy="1384882"/>
          </a:xfrm>
          <a:solidFill>
            <a:srgbClr val="E6B9B8"/>
          </a:solidFill>
        </p:spPr>
        <p:txBody>
          <a:bodyPr>
            <a:normAutofit/>
          </a:bodyPr>
          <a:lstStyle/>
          <a:p>
            <a:r>
              <a:rPr lang="ru-RU" sz="3200" b="1" dirty="0"/>
              <a:t>Реализация ФГОС ДО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в </a:t>
            </a:r>
            <a:r>
              <a:rPr lang="ru-RU" sz="3200" b="1" dirty="0"/>
              <a:t>образовательном процессе  ДОО</a:t>
            </a:r>
            <a:endParaRPr lang="ru-RU" sz="32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288" y="1814503"/>
            <a:ext cx="8291511" cy="4831829"/>
          </a:xfrm>
        </p:spPr>
        <p:txBody>
          <a:bodyPr>
            <a:normAutofit/>
          </a:bodyPr>
          <a:lstStyle/>
          <a:p>
            <a:pPr marL="0" indent="444500" algn="just">
              <a:spcBef>
                <a:spcPts val="0"/>
              </a:spcBef>
              <a:buFont typeface="Wingdings" charset="0"/>
              <a:buNone/>
              <a:defRPr/>
            </a:pPr>
            <a:r>
              <a:rPr lang="ru-RU" sz="2500" dirty="0" smtClean="0"/>
              <a:t> Наряду с традиционной формой проведения прогулок  мы предлагаем включать в план тематические прогулки. Например: </a:t>
            </a:r>
            <a:r>
              <a:rPr lang="ru-RU" sz="2500" b="1" dirty="0" smtClean="0"/>
              <a:t>прогулки-походы, развлекательные прогулки с персонажем, прогулки-события, спортивные прогулки и прогулки – трудовые акции.</a:t>
            </a:r>
            <a:r>
              <a:rPr lang="ru-RU" sz="2500" dirty="0" smtClean="0"/>
              <a:t> (О методике их проведения см.: Журнал «Справочник старшего воспитателя дошкольного учреждения». 2013. №№ 9, 10, 11, 12; 2014. №№ 1, 2.)</a:t>
            </a:r>
          </a:p>
          <a:p>
            <a:pPr>
              <a:defRPr/>
            </a:pPr>
            <a:endParaRPr lang="ru-RU" sz="20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6620656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solidFill>
            <a:srgbClr val="CCFFCC"/>
          </a:solidFill>
        </p:spPr>
        <p:txBody>
          <a:bodyPr>
            <a:noAutofit/>
          </a:bodyPr>
          <a:lstStyle/>
          <a:p>
            <a:r>
              <a:rPr lang="ru-RU" sz="3200" b="1" dirty="0"/>
              <a:t>Интерактивные технологии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в </a:t>
            </a:r>
            <a:r>
              <a:rPr lang="ru-RU" sz="3200" b="1" dirty="0"/>
              <a:t>работе с </a:t>
            </a:r>
            <a:r>
              <a:rPr lang="ru-RU" sz="3200" b="1" dirty="0" smtClean="0"/>
              <a:t>дошкольниками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463550" algn="just">
              <a:buNone/>
            </a:pPr>
            <a:r>
              <a:rPr lang="ru-RU" sz="2500" dirty="0" smtClean="0"/>
              <a:t>Педагогическая технология выступает в качестве науки, исследующей наиболее рациональный путь образования, и в качестве системы алгоритмов, способов и результатов деятельности, и в качестве рационального процесса обучения и воспитания.</a:t>
            </a:r>
          </a:p>
          <a:p>
            <a:pPr indent="463550" algn="just">
              <a:buNone/>
            </a:pPr>
            <a:r>
              <a:rPr lang="ru-RU" sz="2500" dirty="0" smtClean="0"/>
              <a:t>Педагогическая технология – это строго научное проектирование и точное воспроизведение гарантирующих успех педагогических действий (В.А. </a:t>
            </a:r>
            <a:r>
              <a:rPr lang="ru-RU" sz="2500" dirty="0" err="1" smtClean="0"/>
              <a:t>Сластенин</a:t>
            </a:r>
            <a:r>
              <a:rPr lang="ru-RU" sz="2500" dirty="0" smtClean="0"/>
              <a:t>).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704004442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solidFill>
            <a:srgbClr val="CCFFCC"/>
          </a:solidFill>
        </p:spPr>
        <p:txBody>
          <a:bodyPr>
            <a:normAutofit/>
          </a:bodyPr>
          <a:lstStyle/>
          <a:p>
            <a:r>
              <a:rPr lang="ru-RU" sz="3200" b="1" dirty="0"/>
              <a:t>Интерактивные технологии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в </a:t>
            </a:r>
            <a:r>
              <a:rPr lang="ru-RU" sz="3200" b="1" dirty="0"/>
              <a:t>работе с </a:t>
            </a:r>
            <a:r>
              <a:rPr lang="ru-RU" sz="3200" b="1" dirty="0" smtClean="0"/>
              <a:t>дошкольниками</a:t>
            </a:r>
            <a:r>
              <a:rPr lang="en-US" sz="3100" b="1" dirty="0"/>
              <a:t> 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95121"/>
          </a:xfrm>
        </p:spPr>
        <p:txBody>
          <a:bodyPr/>
          <a:lstStyle/>
          <a:p>
            <a:pPr indent="463550" algn="just">
              <a:buNone/>
            </a:pPr>
            <a:r>
              <a:rPr lang="ru-RU" sz="2500" dirty="0" smtClean="0"/>
              <a:t>Педагогическая технология – это продуманная во всех деталях модель совместной педагогической деятельности по проектированию, организации и проведению учебного процесса с безусловным обеспечением комфортных условий. </a:t>
            </a:r>
          </a:p>
          <a:p>
            <a:pPr indent="554038" algn="just">
              <a:buNone/>
            </a:pPr>
            <a:r>
              <a:rPr lang="ru-RU" sz="2500" dirty="0" smtClean="0"/>
              <a:t>Технология жестко увязывает цель, содержание, методы и средства.</a:t>
            </a:r>
            <a:endParaRPr lang="ru-RU" sz="2500" dirty="0"/>
          </a:p>
          <a:p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629515493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solidFill>
            <a:srgbClr val="CCFFCC"/>
          </a:solidFill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Структура педагогической технологии </a:t>
            </a:r>
            <a:br>
              <a:rPr lang="ru-RU" sz="3600" b="1" dirty="0" smtClean="0"/>
            </a:b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indent="284163" algn="just">
              <a:buNone/>
            </a:pPr>
            <a:r>
              <a:rPr lang="ru-RU" sz="2700" dirty="0" smtClean="0"/>
              <a:t>Технология включает совокупность форм, методов, приемов, средств, позволяющих достичь запланированные результаты.</a:t>
            </a:r>
          </a:p>
          <a:p>
            <a:pPr indent="374650" algn="just">
              <a:buNone/>
            </a:pPr>
            <a:r>
              <a:rPr lang="ru-RU" sz="2700" b="1" dirty="0" smtClean="0"/>
              <a:t>Структура педагогической технологии:</a:t>
            </a:r>
          </a:p>
          <a:p>
            <a:pPr marL="717550" indent="-358775">
              <a:buFont typeface="Wingdings" pitchFamily="2" charset="2"/>
              <a:buChar char="§"/>
            </a:pPr>
            <a:r>
              <a:rPr lang="ru-RU" sz="2700" dirty="0" smtClean="0"/>
              <a:t>концептуальная основа (научная база);</a:t>
            </a:r>
          </a:p>
          <a:p>
            <a:pPr marL="717550" indent="-358775">
              <a:buFont typeface="Wingdings" pitchFamily="2" charset="2"/>
              <a:buChar char="§"/>
            </a:pPr>
            <a:r>
              <a:rPr lang="ru-RU" sz="2700" dirty="0" smtClean="0"/>
              <a:t>содержательная часть (цели и содержание педагогического процесса);</a:t>
            </a:r>
            <a:endParaRPr lang="en-US" sz="2700" dirty="0" smtClean="0"/>
          </a:p>
          <a:p>
            <a:pPr marL="717550" indent="-358775" defTabSz="206375">
              <a:buFont typeface="Wingdings" pitchFamily="2" charset="2"/>
              <a:buChar char="§"/>
            </a:pPr>
            <a:r>
              <a:rPr lang="ru-RU" sz="2700" dirty="0" smtClean="0"/>
              <a:t>процессуальная часть (формы, методы, средства, условия организации педагогического процесса, результаты).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6220125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9995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3200" b="1" dirty="0" smtClean="0"/>
              <a:t>Интерактивное </a:t>
            </a:r>
            <a:r>
              <a:rPr lang="ru-RU" sz="3200" b="1" dirty="0"/>
              <a:t>обучение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9492" y="1600200"/>
            <a:ext cx="8477308" cy="5077757"/>
          </a:xfrm>
        </p:spPr>
        <p:txBody>
          <a:bodyPr>
            <a:normAutofit/>
          </a:bodyPr>
          <a:lstStyle/>
          <a:p>
            <a:pPr indent="374650" algn="just">
              <a:spcBef>
                <a:spcPts val="0"/>
              </a:spcBef>
              <a:buNone/>
            </a:pPr>
            <a:r>
              <a:rPr lang="ru-RU" sz="2500" dirty="0" smtClean="0"/>
              <a:t>В педагогической  практике давно применяется термин «активные методы и формы обучения». Он объединяет группу педагогических технологий, достигающих высокого уровня объективной активности учебной деятельности.</a:t>
            </a:r>
          </a:p>
          <a:p>
            <a:pPr indent="463550" algn="just">
              <a:buNone/>
            </a:pPr>
            <a:r>
              <a:rPr lang="ru-RU" sz="2500" dirty="0" smtClean="0"/>
              <a:t>В последнее время получил распространение еще один термин – «интерактивное обучение», который обозначает </a:t>
            </a:r>
            <a:r>
              <a:rPr lang="ru-RU" sz="2500" dirty="0" err="1" smtClean="0"/>
              <a:t>взаимопознание</a:t>
            </a:r>
            <a:r>
              <a:rPr lang="ru-RU" sz="2500" dirty="0" smtClean="0"/>
              <a:t>, </a:t>
            </a:r>
            <a:r>
              <a:rPr lang="ru-RU" sz="2500" dirty="0" err="1" smtClean="0"/>
              <a:t>взаимообучение</a:t>
            </a:r>
            <a:r>
              <a:rPr lang="ru-RU" sz="2500" dirty="0" smtClean="0"/>
              <a:t>, обучение, основанное на активном взаимодействии с педагогом.</a:t>
            </a:r>
          </a:p>
          <a:p>
            <a:pPr indent="15875" algn="just">
              <a:buNone/>
            </a:pPr>
            <a:r>
              <a:rPr lang="ru-RU" sz="2500" dirty="0" smtClean="0"/>
              <a:t>Иначе говоря, </a:t>
            </a:r>
            <a:r>
              <a:rPr lang="ru-RU" sz="2500" dirty="0"/>
              <a:t>интерактивное </a:t>
            </a:r>
            <a:r>
              <a:rPr lang="ru-RU" sz="2500" dirty="0" smtClean="0"/>
              <a:t>обучение </a:t>
            </a:r>
            <a:r>
              <a:rPr lang="en-US" sz="2500" dirty="0" smtClean="0"/>
              <a:t>–</a:t>
            </a:r>
            <a:r>
              <a:rPr lang="ru-RU" sz="2500" dirty="0" smtClean="0"/>
              <a:t> это обучение с хорошо организованной обратной связью субъектов и объектов обучения, с двухсторонним обменом  информацией между ними.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67205474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47767" y="112525"/>
            <a:ext cx="8339033" cy="960868"/>
          </a:xfrm>
          <a:solidFill>
            <a:srgbClr val="FCD5B5"/>
          </a:solidFill>
        </p:spPr>
        <p:txBody>
          <a:bodyPr>
            <a:noAutofit/>
          </a:bodyPr>
          <a:lstStyle/>
          <a:p>
            <a:r>
              <a:rPr lang="ru-RU" sz="3200" b="1" dirty="0"/>
              <a:t>Интерактивные технологии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в </a:t>
            </a:r>
            <a:r>
              <a:rPr lang="ru-RU" sz="3200" b="1" dirty="0"/>
              <a:t>работе с </a:t>
            </a:r>
            <a:r>
              <a:rPr lang="ru-RU" sz="3200" b="1" dirty="0" smtClean="0"/>
              <a:t>дошкольниками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7767" y="1073393"/>
            <a:ext cx="8573209" cy="5578621"/>
          </a:xfrm>
        </p:spPr>
        <p:txBody>
          <a:bodyPr>
            <a:noAutofit/>
          </a:bodyPr>
          <a:lstStyle/>
          <a:p>
            <a:pPr marL="358775" indent="358775" algn="just">
              <a:buNone/>
            </a:pPr>
            <a:r>
              <a:rPr lang="ru-RU" sz="2100" dirty="0" smtClean="0"/>
              <a:t>Интерактивные технологии можно представить как разновидность активных методов обучения. Суть интерактивных технологий состоит в том, что обучение осуществляется путем взаимодействия всех, кто обучается. Воспитатель выступает лишь в роли организатора обучения. Как правило, моделируются реальные жизненные ситуации, предлагаются проблемы для совместного решения, используются ролевые игры.</a:t>
            </a:r>
          </a:p>
          <a:p>
            <a:pPr marL="358775" indent="358775" algn="just">
              <a:buNone/>
            </a:pPr>
            <a:r>
              <a:rPr lang="ru-RU" sz="2100" dirty="0" smtClean="0"/>
              <a:t>Под технологией интерактивного обучения можно понимать систему </a:t>
            </a:r>
            <a:r>
              <a:rPr lang="ru-RU" sz="2100" b="1" dirty="0" smtClean="0"/>
              <a:t>способов организации  взаимодействия </a:t>
            </a:r>
            <a:r>
              <a:rPr lang="ru-RU" sz="2100" dirty="0" smtClean="0"/>
              <a:t>педагога и воспитанников в форме учебных игр, гарантирующих педагогически эффективное познавательное общение, в результате которого создаются условия для переживания детьми ситуации успеха в выполняемой деятельности и взаимообогащения их мотивационной, интеллектуальной, эмоциональной и других сфер.</a:t>
            </a:r>
            <a:endParaRPr lang="ru-RU" sz="2100" dirty="0"/>
          </a:p>
          <a:p>
            <a:pPr marL="358775" indent="358775" algn="just">
              <a:buNone/>
            </a:pPr>
            <a:r>
              <a:rPr lang="ru-RU" sz="2100" dirty="0" smtClean="0"/>
              <a:t>И</a:t>
            </a:r>
            <a:r>
              <a:rPr lang="en-US" sz="2100" dirty="0" err="1" smtClean="0"/>
              <a:t>нтерактивны</a:t>
            </a:r>
            <a:r>
              <a:rPr lang="ru-RU" sz="2100" dirty="0" smtClean="0"/>
              <a:t>е</a:t>
            </a:r>
            <a:r>
              <a:rPr lang="en-US" sz="2100" dirty="0" smtClean="0"/>
              <a:t> </a:t>
            </a:r>
            <a:r>
              <a:rPr lang="en-US" sz="2100" dirty="0" err="1" smtClean="0"/>
              <a:t>технологи</a:t>
            </a:r>
            <a:r>
              <a:rPr lang="ru-RU" sz="2100" dirty="0" smtClean="0"/>
              <a:t>и основаны на явлении интеграции.</a:t>
            </a:r>
            <a:endParaRPr lang="ru-RU" sz="21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269360621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ru-RU" sz="3200" b="1" dirty="0"/>
              <a:t>Интерактивный метод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3761"/>
          </a:xfrm>
        </p:spPr>
        <p:txBody>
          <a:bodyPr>
            <a:normAutofit/>
          </a:bodyPr>
          <a:lstStyle/>
          <a:p>
            <a:pPr indent="15875" algn="just">
              <a:buNone/>
            </a:pPr>
            <a:r>
              <a:rPr lang="ru-RU" sz="2500" b="1" dirty="0"/>
              <a:t>Интерактивный </a:t>
            </a:r>
            <a:r>
              <a:rPr lang="ru-RU" sz="2500" b="1" dirty="0" smtClean="0"/>
              <a:t>метод</a:t>
            </a:r>
            <a:r>
              <a:rPr lang="ru-RU" sz="2500" dirty="0" smtClean="0"/>
              <a:t>. </a:t>
            </a:r>
            <a:r>
              <a:rPr lang="ru-RU" sz="2500" dirty="0"/>
              <a:t>Интерактивный </a:t>
            </a:r>
            <a:r>
              <a:rPr lang="ru-RU" sz="2500" dirty="0" smtClean="0"/>
              <a:t>(</a:t>
            </a:r>
            <a:r>
              <a:rPr lang="en-US" sz="2500" dirty="0" err="1" smtClean="0"/>
              <a:t>i</a:t>
            </a:r>
            <a:r>
              <a:rPr lang="ru-RU" sz="2500" dirty="0" err="1" smtClean="0"/>
              <a:t>nter</a:t>
            </a:r>
            <a:r>
              <a:rPr lang="ru-RU" sz="2500" dirty="0" smtClean="0"/>
              <a:t> – взаимный</a:t>
            </a:r>
            <a:r>
              <a:rPr lang="ru-RU" sz="2500" dirty="0"/>
              <a:t>, </a:t>
            </a:r>
            <a:r>
              <a:rPr lang="ru-RU" sz="2500" dirty="0" err="1" smtClean="0"/>
              <a:t>act</a:t>
            </a:r>
            <a:r>
              <a:rPr lang="ru-RU" sz="2500" dirty="0" smtClean="0"/>
              <a:t> – </a:t>
            </a:r>
            <a:r>
              <a:rPr lang="ru-RU" sz="2500" dirty="0"/>
              <a:t>действовать) – означает взаимодействовать, находиться в режиме беседы, диалога с кем-либо. Другими словами, в отличие от </a:t>
            </a:r>
            <a:r>
              <a:rPr lang="ru-RU" sz="2500" dirty="0" smtClean="0"/>
              <a:t>активных, </a:t>
            </a:r>
            <a:r>
              <a:rPr lang="ru-RU" sz="2500" dirty="0"/>
              <a:t>интерактивные </a:t>
            </a:r>
            <a:r>
              <a:rPr lang="ru-RU" sz="2500" dirty="0" smtClean="0"/>
              <a:t>методы ориентированы </a:t>
            </a:r>
            <a:r>
              <a:rPr lang="ru-RU" sz="2500" dirty="0"/>
              <a:t>на более широкое взаимодействие </a:t>
            </a:r>
            <a:r>
              <a:rPr lang="ru-RU" sz="2500" dirty="0" smtClean="0"/>
              <a:t>детей не </a:t>
            </a:r>
            <a:r>
              <a:rPr lang="ru-RU" sz="2500" dirty="0"/>
              <a:t>только с </a:t>
            </a:r>
            <a:r>
              <a:rPr lang="ru-RU" sz="2500" dirty="0" smtClean="0"/>
              <a:t>педагогом</a:t>
            </a:r>
            <a:r>
              <a:rPr lang="ru-RU" sz="2500" dirty="0"/>
              <a:t>, но и друг с другом и на доминирование активности </a:t>
            </a:r>
            <a:r>
              <a:rPr lang="ru-RU" sz="2500" dirty="0" smtClean="0"/>
              <a:t>детей </a:t>
            </a:r>
            <a:r>
              <a:rPr lang="ru-RU" sz="2500" dirty="0"/>
              <a:t>в процессе </a:t>
            </a:r>
            <a:r>
              <a:rPr lang="ru-RU" sz="2500" dirty="0" smtClean="0"/>
              <a:t>обучения. Педагог  </a:t>
            </a:r>
            <a:r>
              <a:rPr lang="ru-RU" sz="2500" dirty="0"/>
              <a:t>разрабатывает план занятия </a:t>
            </a:r>
            <a:r>
              <a:rPr lang="ru-RU" sz="2500" dirty="0" smtClean="0"/>
              <a:t>(как правило, </a:t>
            </a:r>
            <a:r>
              <a:rPr lang="ru-RU" sz="2500" dirty="0"/>
              <a:t>это интерактивные упражнения и задания, в ходе выполнения которых </a:t>
            </a:r>
            <a:r>
              <a:rPr lang="ru-RU" sz="2500" dirty="0" smtClean="0"/>
              <a:t>ребенок </a:t>
            </a:r>
            <a:r>
              <a:rPr lang="ru-RU" sz="2500" dirty="0"/>
              <a:t>изучает материал).</a:t>
            </a:r>
          </a:p>
          <a:p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630115242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solidFill>
            <a:schemeClr val="accent6"/>
          </a:solidFill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И</a:t>
            </a:r>
            <a:r>
              <a:rPr lang="en-US" sz="3600" b="1" dirty="0" err="1" smtClean="0"/>
              <a:t>нтерактивны</a:t>
            </a:r>
            <a:r>
              <a:rPr lang="ru-RU" sz="3600" b="1" dirty="0" smtClean="0"/>
              <a:t>е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технологи</a:t>
            </a:r>
            <a:r>
              <a:rPr lang="ru-RU" sz="3600" b="1" dirty="0" smtClean="0"/>
              <a:t>и</a:t>
            </a:r>
            <a:r>
              <a:rPr lang="en-US" sz="3600" b="1" dirty="0" smtClean="0"/>
              <a:t> </a:t>
            </a:r>
            <a:r>
              <a:rPr lang="en-US" sz="3600" b="1" dirty="0"/>
              <a:t> 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en-US" sz="3600" b="1" dirty="0" smtClean="0"/>
              <a:t>в </a:t>
            </a:r>
            <a:r>
              <a:rPr lang="en-US" sz="3600" b="1" dirty="0" err="1"/>
              <a:t>работе</a:t>
            </a:r>
            <a:r>
              <a:rPr lang="en-US" sz="3600" b="1" dirty="0"/>
              <a:t> с </a:t>
            </a:r>
            <a:r>
              <a:rPr lang="en-US" sz="3600" b="1" dirty="0" err="1"/>
              <a:t>дошкольниками</a:t>
            </a:r>
            <a:r>
              <a:rPr lang="ru-RU" sz="3600" b="1" dirty="0"/>
              <a:t/>
            </a:r>
            <a:br>
              <a:rPr lang="ru-RU" sz="3600" b="1" dirty="0"/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0590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ru-RU" sz="2500" dirty="0"/>
              <a:t>Технология проблемного </a:t>
            </a:r>
            <a:r>
              <a:rPr lang="ru-RU" sz="2500" dirty="0" smtClean="0"/>
              <a:t>обучения. 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500" dirty="0" smtClean="0"/>
              <a:t>Проектные технологии. Развитие исследовательских умений.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500" dirty="0" smtClean="0"/>
              <a:t> </a:t>
            </a:r>
            <a:r>
              <a:rPr lang="ru-RU" sz="2500" dirty="0" err="1" smtClean="0"/>
              <a:t>Здоровьесберегающие</a:t>
            </a:r>
            <a:r>
              <a:rPr lang="ru-RU" sz="2500" dirty="0" smtClean="0"/>
              <a:t> образовательные технологии.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500" dirty="0" smtClean="0"/>
              <a:t>Теория решения изобретательских задач (ТРИЗ).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500" dirty="0" smtClean="0"/>
              <a:t>Технология ИКТ.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500" dirty="0" smtClean="0"/>
              <a:t>Технология интегрированного занятия.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500" dirty="0" smtClean="0"/>
              <a:t>Игровые воспитательные технологии.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500" dirty="0" smtClean="0"/>
              <a:t>Детский дизайн и др.</a:t>
            </a:r>
          </a:p>
          <a:p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923237633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3200" b="1" dirty="0" smtClean="0"/>
              <a:t>Рассмотрим классификационные параметры интерактивных педагогических технологий: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2647" y="1600200"/>
            <a:ext cx="8354153" cy="5066933"/>
          </a:xfrm>
        </p:spPr>
        <p:txBody>
          <a:bodyPr>
            <a:noAutofit/>
          </a:bodyPr>
          <a:lstStyle/>
          <a:p>
            <a:pPr marL="358775" indent="-269875">
              <a:buFont typeface="Wingdings" pitchFamily="2" charset="2"/>
              <a:buChar char="§"/>
            </a:pPr>
            <a:r>
              <a:rPr lang="ru-RU" sz="2300" dirty="0" smtClean="0"/>
              <a:t>философская основа: гуманистическая, </a:t>
            </a:r>
            <a:r>
              <a:rPr lang="ru-RU" sz="2300" dirty="0" err="1" smtClean="0"/>
              <a:t>природосообразная</a:t>
            </a:r>
            <a:r>
              <a:rPr lang="ru-RU" sz="2300" dirty="0" smtClean="0"/>
              <a:t>;</a:t>
            </a:r>
          </a:p>
          <a:p>
            <a:pPr marL="358775" indent="-269875">
              <a:buFont typeface="Wingdings" pitchFamily="2" charset="2"/>
              <a:buChar char="§"/>
            </a:pPr>
            <a:r>
              <a:rPr lang="ru-RU" sz="2300" dirty="0" smtClean="0"/>
              <a:t>методологический подход: коммуникативный;</a:t>
            </a:r>
          </a:p>
          <a:p>
            <a:pPr marL="358775" indent="-269875">
              <a:buFont typeface="Wingdings" pitchFamily="2" charset="2"/>
              <a:buChar char="§"/>
            </a:pPr>
            <a:r>
              <a:rPr lang="ru-RU" sz="2300" dirty="0" smtClean="0"/>
              <a:t>ведущие факторы развития: социогенные;</a:t>
            </a:r>
          </a:p>
          <a:p>
            <a:pPr marL="358775" indent="-269875">
              <a:buFont typeface="Wingdings" pitchFamily="2" charset="2"/>
              <a:buChar char="§"/>
            </a:pPr>
            <a:r>
              <a:rPr lang="ru-RU" sz="2300" dirty="0" smtClean="0"/>
              <a:t>вид управления образовательным процессом:    сопровождение;</a:t>
            </a:r>
          </a:p>
          <a:p>
            <a:pPr marL="358775" indent="-269875">
              <a:buFont typeface="Wingdings" pitchFamily="2" charset="2"/>
              <a:buChar char="§"/>
            </a:pPr>
            <a:r>
              <a:rPr lang="ru-RU" sz="2300" dirty="0" smtClean="0"/>
              <a:t>тип управления образовательным процессом: </a:t>
            </a:r>
            <a:r>
              <a:rPr lang="ru-RU" sz="2300" dirty="0" err="1" smtClean="0"/>
              <a:t>взаимообучение</a:t>
            </a:r>
            <a:r>
              <a:rPr lang="ru-RU" sz="2300" dirty="0" smtClean="0"/>
              <a:t> и </a:t>
            </a:r>
            <a:r>
              <a:rPr lang="ru-RU" sz="2300" dirty="0" err="1" smtClean="0"/>
              <a:t>взаиморазвитие</a:t>
            </a:r>
            <a:r>
              <a:rPr lang="ru-RU" sz="2300" dirty="0" smtClean="0"/>
              <a:t>;</a:t>
            </a:r>
          </a:p>
          <a:p>
            <a:pPr marL="358775" indent="-269875">
              <a:buFont typeface="Wingdings" pitchFamily="2" charset="2"/>
              <a:buChar char="§"/>
            </a:pPr>
            <a:r>
              <a:rPr lang="ru-RU" sz="2300" dirty="0" smtClean="0"/>
              <a:t>преобладающие методы: диалогические;</a:t>
            </a:r>
          </a:p>
          <a:p>
            <a:pPr marL="358775" indent="-269875">
              <a:buFont typeface="Wingdings" pitchFamily="2" charset="2"/>
              <a:buChar char="§"/>
            </a:pPr>
            <a:r>
              <a:rPr lang="ru-RU" sz="2300" dirty="0" smtClean="0"/>
              <a:t>организационные формы: любые;</a:t>
            </a:r>
          </a:p>
          <a:p>
            <a:pPr marL="358775" indent="-269875">
              <a:buFont typeface="Wingdings" pitchFamily="2" charset="2"/>
              <a:buChar char="§"/>
            </a:pPr>
            <a:r>
              <a:rPr lang="ru-RU" sz="2300" dirty="0" smtClean="0"/>
              <a:t>подход к ребенку и характер воспитательных взаимодействий: интерактивный, демократический, сотрудничество.</a:t>
            </a:r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7956579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80174"/>
          </a:xfrm>
          <a:solidFill>
            <a:srgbClr val="FDEADA"/>
          </a:solidFill>
        </p:spPr>
        <p:txBody>
          <a:bodyPr>
            <a:noAutofit/>
          </a:bodyPr>
          <a:lstStyle/>
          <a:p>
            <a:r>
              <a:rPr lang="ru-RU" sz="3200" b="1" dirty="0" smtClean="0"/>
              <a:t>Концептуальные позиции использования интегративных технологий: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19258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ru-RU" sz="2000" dirty="0" smtClean="0"/>
              <a:t>информация (опыт) усваиваются не в пассивном режиме, а в активном, с использованием проблемных ситуаций, интерактивных циклов;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000" dirty="0" smtClean="0"/>
              <a:t>интерактивное общение способствует умственному и социальному развитию;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000" dirty="0" smtClean="0"/>
              <a:t>при наличии обратной связи</a:t>
            </a:r>
            <a:r>
              <a:rPr lang="en-US" sz="2000" dirty="0" smtClean="0"/>
              <a:t> </a:t>
            </a:r>
            <a:r>
              <a:rPr lang="ru-RU" sz="2000" dirty="0" smtClean="0"/>
              <a:t>отправитель или получатель информации меняются коммуникативными ролями;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000" dirty="0" smtClean="0"/>
              <a:t>обратная связь может способствовать значительному повышению эффективности обмена информацией;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000" dirty="0" smtClean="0"/>
              <a:t>двусторонний обмен информацией хотя и протекает медленнее, но более точен и повышает уверенность в правильности ее интерпретации;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000" dirty="0" smtClean="0"/>
              <a:t>обратная связь увеличивает шансы на эффективный обмен информацией, позволяя обеим сторонам устранять ошибки и находить приемлемые (оптимальные) способы решения задач. </a:t>
            </a:r>
            <a:endParaRPr lang="ru-RU" sz="20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24468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304800"/>
            <a:ext cx="8229600" cy="1684338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ru-RU" b="1" dirty="0"/>
              <a:t>Интерактивные технологии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 </a:t>
            </a:r>
            <a:r>
              <a:rPr lang="ru-RU" b="1" dirty="0"/>
              <a:t>работе с </a:t>
            </a:r>
            <a:r>
              <a:rPr lang="ru-RU" b="1" dirty="0" smtClean="0"/>
              <a:t>дошкольниками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2666" y="2895600"/>
            <a:ext cx="8094133" cy="21166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/>
              <a:t>Технология ИКТ</a:t>
            </a:r>
            <a:endParaRPr lang="ru-RU" sz="40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114636879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565326"/>
          </a:xfrm>
          <a:solidFill>
            <a:srgbClr val="CCFFCC"/>
          </a:solidFill>
        </p:spPr>
        <p:txBody>
          <a:bodyPr>
            <a:noAutofit/>
          </a:bodyPr>
          <a:lstStyle/>
          <a:p>
            <a:r>
              <a:rPr lang="ru-RU" sz="3200" b="1" dirty="0"/>
              <a:t>Технология ИКТ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9440" y="1126781"/>
            <a:ext cx="8557360" cy="5731219"/>
          </a:xfrm>
        </p:spPr>
        <p:txBody>
          <a:bodyPr>
            <a:normAutofit/>
          </a:bodyPr>
          <a:lstStyle/>
          <a:p>
            <a:pPr indent="463550" algn="just">
              <a:buNone/>
            </a:pPr>
            <a:r>
              <a:rPr lang="ru-RU" sz="2500" dirty="0" smtClean="0"/>
              <a:t>В мире наблюдается резкий рост количества электронных средств массовой информации на рынке, обслуживающем детей самого раннего возраста: растет предложение видеокассет  ДВД-дисков, адресованных детям от 1 года, функционирует многоотраслевая промышленность по продаже компьютерных игр.</a:t>
            </a:r>
          </a:p>
          <a:p>
            <a:pPr indent="463550" algn="just">
              <a:buNone/>
            </a:pPr>
            <a:r>
              <a:rPr lang="ru-RU" sz="2500" dirty="0" smtClean="0"/>
              <a:t>В нашей стране, говоря об ИКТ, чаще всего подразумевают компьютер, тогда как за рубежом это понятие включает множество элементов: видео, ДДВД, компьютер, мобильные телефоны, игровые приставки, телевизор. Мы будем говорить, главным образом, о компьютере.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061218300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67761"/>
          </a:xfrm>
          <a:solidFill>
            <a:srgbClr val="CCFFCC"/>
          </a:solidFill>
        </p:spPr>
        <p:txBody>
          <a:bodyPr>
            <a:normAutofit/>
          </a:bodyPr>
          <a:lstStyle/>
          <a:p>
            <a:r>
              <a:rPr lang="ru-RU" sz="3200" b="1" dirty="0"/>
              <a:t>Технология ИКТ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5820" y="1352137"/>
            <a:ext cx="8644678" cy="5224167"/>
          </a:xfrm>
        </p:spPr>
        <p:txBody>
          <a:bodyPr>
            <a:normAutofit/>
          </a:bodyPr>
          <a:lstStyle/>
          <a:p>
            <a:pPr indent="463550" algn="just">
              <a:buNone/>
            </a:pPr>
            <a:r>
              <a:rPr lang="ru-RU" sz="2500" dirty="0" smtClean="0"/>
              <a:t>Компьютер вполне естественно вписывается в жизнь детского сада и семьи, являясь одним из эффективных современных технических средств, при помощи которого можно значительно разнообразить процесс воспитания, обучения и развития ребенка.</a:t>
            </a:r>
          </a:p>
          <a:p>
            <a:pPr indent="463550" algn="just">
              <a:buNone/>
            </a:pPr>
            <a:r>
              <a:rPr lang="ru-RU" sz="2500" dirty="0" smtClean="0"/>
              <a:t>Однако при организации работы ребенка на компьютере необходимо учитывать многие факторы.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86783230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125612"/>
            <a:ext cx="8229600" cy="583264"/>
          </a:xfrm>
          <a:solidFill>
            <a:srgbClr val="CCFFCC"/>
          </a:solidFill>
        </p:spPr>
        <p:txBody>
          <a:bodyPr>
            <a:normAutofit/>
          </a:bodyPr>
          <a:lstStyle/>
          <a:p>
            <a:r>
              <a:rPr lang="ru-RU" sz="3200" b="1" dirty="0"/>
              <a:t>Технология </a:t>
            </a:r>
            <a:r>
              <a:rPr lang="ru-RU" sz="3200" b="1" dirty="0" smtClean="0"/>
              <a:t>ИКТ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089" y="708876"/>
            <a:ext cx="8794918" cy="5934539"/>
          </a:xfrm>
        </p:spPr>
        <p:txBody>
          <a:bodyPr>
            <a:normAutofit/>
          </a:bodyPr>
          <a:lstStyle/>
          <a:p>
            <a:pPr marL="627063" indent="-358775" algn="just">
              <a:lnSpc>
                <a:spcPct val="90000"/>
              </a:lnSpc>
              <a:buNone/>
            </a:pPr>
            <a:r>
              <a:rPr lang="ru-RU" sz="2400" dirty="0">
                <a:sym typeface="Tw Cen MT" charset="0"/>
              </a:rPr>
              <a:t>1. Внедрение </a:t>
            </a:r>
            <a:r>
              <a:rPr lang="ru-RU" sz="2400" dirty="0" smtClean="0">
                <a:sym typeface="Tw Cen MT" charset="0"/>
              </a:rPr>
              <a:t>информационных компьютерных технологий </a:t>
            </a:r>
            <a:r>
              <a:rPr lang="ru-RU" sz="2400" dirty="0">
                <a:sym typeface="Tw Cen MT" charset="0"/>
              </a:rPr>
              <a:t>в педагогический процесс делает  его современным и интересным</a:t>
            </a:r>
            <a:r>
              <a:rPr lang="ru-RU" sz="2400" dirty="0"/>
              <a:t>,</a:t>
            </a:r>
            <a:r>
              <a:rPr lang="ru-RU" sz="2400" dirty="0">
                <a:sym typeface="Tw Cen MT" charset="0"/>
              </a:rPr>
              <a:t> повышает результативность  образовательной  </a:t>
            </a:r>
            <a:r>
              <a:rPr lang="ru-RU" sz="2400" dirty="0" smtClean="0">
                <a:sym typeface="Tw Cen MT" charset="0"/>
              </a:rPr>
              <a:t>деятельности.</a:t>
            </a:r>
            <a:endParaRPr lang="ru-RU" sz="2400" dirty="0">
              <a:sym typeface="Tw Cen MT" charset="0"/>
            </a:endParaRPr>
          </a:p>
          <a:p>
            <a:pPr marL="627063" indent="-358775" algn="just">
              <a:lnSpc>
                <a:spcPct val="90000"/>
              </a:lnSpc>
              <a:buNone/>
            </a:pPr>
            <a:r>
              <a:rPr lang="ru-RU" sz="2400" dirty="0">
                <a:sym typeface="Tw Cen MT" charset="0"/>
              </a:rPr>
              <a:t>2. Использование </a:t>
            </a:r>
            <a:r>
              <a:rPr lang="ru-RU" sz="2400" dirty="0" smtClean="0">
                <a:sym typeface="Tw Cen MT" charset="0"/>
              </a:rPr>
              <a:t>ИТ </a:t>
            </a:r>
            <a:r>
              <a:rPr lang="ru-RU" sz="2400" dirty="0">
                <a:sym typeface="Tw Cen MT" charset="0"/>
              </a:rPr>
              <a:t>формирует у ребенка основы организации мыслительной и практической </a:t>
            </a:r>
            <a:r>
              <a:rPr lang="ru-RU" sz="2400" dirty="0" smtClean="0">
                <a:sym typeface="Tw Cen MT" charset="0"/>
              </a:rPr>
              <a:t>деятельности.</a:t>
            </a:r>
            <a:endParaRPr lang="ru-RU" sz="2400" dirty="0">
              <a:sym typeface="Tw Cen MT" charset="0"/>
            </a:endParaRPr>
          </a:p>
          <a:p>
            <a:pPr marL="627063" indent="-358775" algn="just">
              <a:lnSpc>
                <a:spcPct val="90000"/>
              </a:lnSpc>
              <a:buNone/>
            </a:pPr>
            <a:r>
              <a:rPr lang="ru-RU" sz="2400" dirty="0">
                <a:sym typeface="Tw Cen MT" charset="0"/>
              </a:rPr>
              <a:t>3. </a:t>
            </a:r>
            <a:r>
              <a:rPr lang="ru-RU" sz="2400" dirty="0" err="1" smtClean="0">
                <a:sym typeface="Tw Cen MT" charset="0"/>
              </a:rPr>
              <a:t>Компьютерно-опосредованная</a:t>
            </a:r>
            <a:r>
              <a:rPr lang="ru-RU" sz="2400" dirty="0" smtClean="0">
                <a:sym typeface="Tw Cen MT" charset="0"/>
              </a:rPr>
              <a:t>  </a:t>
            </a:r>
            <a:r>
              <a:rPr lang="ru-RU" sz="2400" dirty="0">
                <a:sym typeface="Tw Cen MT" charset="0"/>
              </a:rPr>
              <a:t>деятельность  в соединении с собственной продуктивной деятельностью формирует у детей  структурные компоненты системного </a:t>
            </a:r>
            <a:r>
              <a:rPr lang="ru-RU" sz="2400" b="1" dirty="0">
                <a:sym typeface="Tw Cen MT" charset="0"/>
              </a:rPr>
              <a:t>мышления.</a:t>
            </a:r>
            <a:endParaRPr lang="ru-RU" sz="2400" b="1" dirty="0"/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3854450"/>
            <a:ext cx="4005262" cy="285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513" y="3862388"/>
            <a:ext cx="4411662" cy="284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596760232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111654"/>
            <a:ext cx="8229600" cy="1069844"/>
          </a:xfrm>
          <a:solidFill>
            <a:srgbClr val="CCFFCC"/>
          </a:solidFill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+mn-lt"/>
                <a:sym typeface="Tw Cen MT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+mn-lt"/>
                <a:sym typeface="Tw Cen MT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+mn-lt"/>
                <a:sym typeface="Tw Cen MT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+mn-lt"/>
                <a:sym typeface="Tw Cen MT" charset="0"/>
              </a:rPr>
            </a:br>
            <a:r>
              <a:rPr lang="ru-RU" sz="2800" b="1" dirty="0" smtClean="0">
                <a:latin typeface="+mn-lt"/>
                <a:sym typeface="Tw Cen MT" charset="0"/>
              </a:rPr>
              <a:t>Основные принципы использования ИТ </a:t>
            </a:r>
            <a:br>
              <a:rPr lang="ru-RU" sz="2800" b="1" dirty="0" smtClean="0">
                <a:latin typeface="+mn-lt"/>
                <a:sym typeface="Tw Cen MT" charset="0"/>
              </a:rPr>
            </a:br>
            <a:r>
              <a:rPr lang="ru-RU" sz="2800" b="1" dirty="0" smtClean="0">
                <a:latin typeface="+mn-lt"/>
                <a:sym typeface="Tw Cen MT" charset="0"/>
              </a:rPr>
              <a:t>в образовательном процессе</a:t>
            </a:r>
            <a:r>
              <a:rPr lang="ru-RU" sz="2800" b="1" dirty="0" smtClean="0">
                <a:solidFill>
                  <a:srgbClr val="002060"/>
                </a:solidFill>
                <a:latin typeface="+mn-lt"/>
                <a:sym typeface="Tw Cen MT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+mn-lt"/>
                <a:sym typeface="Tw Cen MT" charset="0"/>
              </a:rPr>
            </a:br>
            <a:r>
              <a:rPr lang="ru-RU" sz="2800" b="1" dirty="0">
                <a:solidFill>
                  <a:srgbClr val="002060"/>
                </a:solidFill>
                <a:latin typeface="+mn-lt"/>
                <a:sym typeface="Tw Cen MT" charset="0"/>
              </a:rPr>
              <a:t/>
            </a:r>
            <a:br>
              <a:rPr lang="ru-RU" sz="2800" b="1" dirty="0">
                <a:solidFill>
                  <a:srgbClr val="002060"/>
                </a:solidFill>
                <a:latin typeface="+mn-lt"/>
                <a:sym typeface="Tw Cen MT" charset="0"/>
              </a:rPr>
            </a:br>
            <a:endParaRPr lang="ru-RU" sz="28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4891" y="1369816"/>
            <a:ext cx="8543761" cy="5293770"/>
          </a:xfrm>
        </p:spPr>
        <p:txBody>
          <a:bodyPr>
            <a:no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ru-RU" sz="2400" dirty="0">
                <a:sym typeface="Tw Cen MT" charset="0"/>
              </a:rPr>
              <a:t>Информационные технологии  </a:t>
            </a:r>
            <a:r>
              <a:rPr lang="ru-RU" sz="2400" b="1" dirty="0">
                <a:sym typeface="Tw Cen MT" charset="0"/>
              </a:rPr>
              <a:t>как средство   </a:t>
            </a:r>
            <a:r>
              <a:rPr lang="ru-RU" sz="2400" dirty="0">
                <a:sym typeface="Tw Cen MT" charset="0"/>
              </a:rPr>
              <a:t>реализации </a:t>
            </a:r>
            <a:r>
              <a:rPr lang="ru-RU" sz="2400" dirty="0" smtClean="0">
                <a:sym typeface="Tw Cen MT" charset="0"/>
              </a:rPr>
              <a:t>основных программно-методических </a:t>
            </a:r>
            <a:r>
              <a:rPr lang="ru-RU" sz="2400" dirty="0">
                <a:sym typeface="Tw Cen MT" charset="0"/>
              </a:rPr>
              <a:t>задач дошкольного </a:t>
            </a:r>
            <a:r>
              <a:rPr lang="ru-RU" sz="2400" dirty="0" smtClean="0">
                <a:sym typeface="Tw Cen MT" charset="0"/>
              </a:rPr>
              <a:t>образования.</a:t>
            </a:r>
            <a:endParaRPr lang="ru-RU" sz="2400" dirty="0">
              <a:sym typeface="Tw Cen MT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ru-RU" sz="2400" dirty="0" smtClean="0">
                <a:sym typeface="Tw Cen MT" charset="0"/>
              </a:rPr>
              <a:t>Комплексное </a:t>
            </a:r>
            <a:r>
              <a:rPr lang="ru-RU" sz="2400" dirty="0">
                <a:sym typeface="Tw Cen MT" charset="0"/>
              </a:rPr>
              <a:t>использование ИТ  совместно с традиционными   средствами  воспитания и обучения детей дошкольного возраста  в  единой развивающей предметно-пространственной  </a:t>
            </a:r>
            <a:r>
              <a:rPr lang="ru-RU" sz="2400" dirty="0" smtClean="0">
                <a:sym typeface="Tw Cen MT" charset="0"/>
              </a:rPr>
              <a:t>среде.</a:t>
            </a:r>
            <a:endParaRPr lang="ru-RU" sz="2400" dirty="0">
              <a:sym typeface="Tw Cen MT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ru-RU" sz="2400" dirty="0" smtClean="0">
                <a:sym typeface="Tw Cen MT" charset="0"/>
              </a:rPr>
              <a:t>Использование  </a:t>
            </a:r>
            <a:r>
              <a:rPr lang="ru-RU" sz="2400" dirty="0">
                <a:sym typeface="Tw Cen MT" charset="0"/>
              </a:rPr>
              <a:t>ИТ  как для повышения  эффективности образовательного процесса, направленного на  сокращение процесса обучения и сохранение здоровья </a:t>
            </a:r>
            <a:r>
              <a:rPr lang="ru-RU" sz="2400" dirty="0" smtClean="0">
                <a:sym typeface="Tw Cen MT" charset="0"/>
              </a:rPr>
              <a:t>дошкольников.</a:t>
            </a:r>
            <a:endParaRPr lang="ru-RU" sz="2400" dirty="0">
              <a:sym typeface="Tw Cen MT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ru-RU" sz="2400" dirty="0" smtClean="0">
                <a:sym typeface="Tw Cen MT" charset="0"/>
              </a:rPr>
              <a:t>Использование  </a:t>
            </a:r>
            <a:r>
              <a:rPr lang="ru-RU" sz="2400" dirty="0">
                <a:sym typeface="Tw Cen MT" charset="0"/>
              </a:rPr>
              <a:t>ИТ как технологического средства для решения творческих задач, повышения мотивации собственной продуктивной детской </a:t>
            </a:r>
            <a:r>
              <a:rPr lang="ru-RU" sz="2400" dirty="0" smtClean="0">
                <a:sym typeface="Tw Cen MT" charset="0"/>
              </a:rPr>
              <a:t>деятельности.</a:t>
            </a:r>
            <a:endParaRPr lang="ru-RU" sz="2400" dirty="0">
              <a:sym typeface="Tw Cen MT" charset="0"/>
            </a:endParaRPr>
          </a:p>
          <a:p>
            <a:pPr marL="457200" indent="-457200" algn="just">
              <a:buFont typeface="+mj-lt"/>
              <a:buAutoNum type="arabicPeriod"/>
            </a:pPr>
            <a:endParaRPr lang="ru-RU" sz="24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595749964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84215" y="225355"/>
            <a:ext cx="8229600" cy="983145"/>
          </a:xfrm>
          <a:solidFill>
            <a:srgbClr val="CCFFCC"/>
          </a:solidFill>
        </p:spPr>
        <p:txBody>
          <a:bodyPr>
            <a:normAutofit/>
          </a:bodyPr>
          <a:lstStyle/>
          <a:p>
            <a:r>
              <a:rPr lang="ru-RU" sz="3200" b="1" dirty="0" smtClean="0">
                <a:latin typeface="+mn-lt"/>
              </a:rPr>
              <a:t>Безопасность детей в Интернете</a:t>
            </a:r>
            <a:endParaRPr lang="ru-RU" sz="32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6305" y="1600200"/>
            <a:ext cx="8420495" cy="5099026"/>
          </a:xfrm>
        </p:spPr>
        <p:txBody>
          <a:bodyPr>
            <a:normAutofit/>
          </a:bodyPr>
          <a:lstStyle/>
          <a:p>
            <a:pPr indent="463550" algn="just">
              <a:buNone/>
            </a:pPr>
            <a:r>
              <a:rPr lang="ru-RU" sz="2500" dirty="0" smtClean="0"/>
              <a:t>Деятельность дошкольников в Интернете должна проходить при активном участии взрослого.</a:t>
            </a:r>
          </a:p>
          <a:p>
            <a:pPr indent="463550" algn="just">
              <a:buNone/>
            </a:pPr>
            <a:r>
              <a:rPr lang="ru-RU" sz="2500" dirty="0" smtClean="0"/>
              <a:t>Детям 5–7 лет можно «общаться» с компьютером не более 10–15 мин в день 3–4 раза в неделю. </a:t>
            </a:r>
            <a:br>
              <a:rPr lang="ru-RU" sz="2500" dirty="0" smtClean="0"/>
            </a:br>
            <a:r>
              <a:rPr lang="ru-RU" sz="2500" dirty="0" smtClean="0"/>
              <a:t>Желательно, чтобы монитор был жидкокристаллическим или плазменным. Размер диагонали экрана дисплея должен быть не менее 35–38 см. Он должен быть подвижным, чтобы его можно было поворачивать и наклонять в разные стороны в зависимости от освещения.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561170229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simplellama.com/wp-content/uploads/2009/07/ima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6082" t="5388" r="25810" b="7042"/>
          <a:stretch>
            <a:fillRect/>
          </a:stretch>
        </p:blipFill>
        <p:spPr bwMode="auto">
          <a:xfrm>
            <a:off x="568325" y="1508125"/>
            <a:ext cx="7945438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156" y="127000"/>
            <a:ext cx="8519257" cy="1358900"/>
          </a:xfrm>
        </p:spPr>
        <p:txBody>
          <a:bodyPr>
            <a:normAutofit/>
          </a:bodyPr>
          <a:lstStyle/>
          <a:p>
            <a:r>
              <a:rPr lang="ru-RU" sz="2000" b="1" dirty="0">
                <a:latin typeface="+mn-lt"/>
                <a:sym typeface="Tw Cen MT" charset="0"/>
              </a:rPr>
              <a:t>КОМПЛЕКСНОЕ ИСПОЛЬЗОВАНИЕ  ИНФОРМАЦИОННЫХ ТЕХНОЛОГИЙ  В РАЗЛИЧНЫХ ВИДАХ  ДЕЯТЕЛЬНОСТИ  СПОСОБСТВУЕТ  ЛИЧНОСТНОМУ РАЗВИТИЮ,  ПОВЫШАЕТ МОТИВАЦИЮ, РАЗВИВАЕТ  СПОСОБНОСТИ ДЕТЕЙ </a:t>
            </a:r>
            <a:r>
              <a:rPr lang="ru-RU" sz="1400" dirty="0">
                <a:latin typeface="Monotype Corsiva" charset="0"/>
              </a:rPr>
              <a:t/>
            </a:r>
            <a:br>
              <a:rPr lang="ru-RU" sz="1400" dirty="0">
                <a:latin typeface="Monotype Corsiva" charset="0"/>
              </a:rPr>
            </a:br>
            <a:endParaRPr lang="ru-RU" sz="1400" dirty="0">
              <a:latin typeface="Monotype Corsiva" charset="0"/>
            </a:endParaRPr>
          </a:p>
        </p:txBody>
      </p:sp>
      <p:sp>
        <p:nvSpPr>
          <p:cNvPr id="6" name="Freeform 9"/>
          <p:cNvSpPr>
            <a:spLocks/>
          </p:cNvSpPr>
          <p:nvPr/>
        </p:nvSpPr>
        <p:spPr bwMode="auto">
          <a:xfrm rot="16200000">
            <a:off x="3456273" y="2551085"/>
            <a:ext cx="2032599" cy="2549026"/>
          </a:xfrm>
          <a:custGeom>
            <a:avLst/>
            <a:gdLst>
              <a:gd name="T0" fmla="*/ 427 w 588"/>
              <a:gd name="T1" fmla="*/ 20 h 466"/>
              <a:gd name="T2" fmla="*/ 427 w 588"/>
              <a:gd name="T3" fmla="*/ 193 h 466"/>
              <a:gd name="T4" fmla="*/ 507 w 588"/>
              <a:gd name="T5" fmla="*/ 157 h 466"/>
              <a:gd name="T6" fmla="*/ 511 w 588"/>
              <a:gd name="T7" fmla="*/ 308 h 466"/>
              <a:gd name="T8" fmla="*/ 431 w 588"/>
              <a:gd name="T9" fmla="*/ 272 h 466"/>
              <a:gd name="T10" fmla="*/ 417 w 588"/>
              <a:gd name="T11" fmla="*/ 356 h 466"/>
              <a:gd name="T12" fmla="*/ 429 w 588"/>
              <a:gd name="T13" fmla="*/ 445 h 466"/>
              <a:gd name="T14" fmla="*/ 338 w 588"/>
              <a:gd name="T15" fmla="*/ 460 h 466"/>
              <a:gd name="T16" fmla="*/ 252 w 588"/>
              <a:gd name="T17" fmla="*/ 443 h 466"/>
              <a:gd name="T18" fmla="*/ 271 w 588"/>
              <a:gd name="T19" fmla="*/ 408 h 466"/>
              <a:gd name="T20" fmla="*/ 289 w 588"/>
              <a:gd name="T21" fmla="*/ 374 h 466"/>
              <a:gd name="T22" fmla="*/ 141 w 588"/>
              <a:gd name="T23" fmla="*/ 372 h 466"/>
              <a:gd name="T24" fmla="*/ 177 w 588"/>
              <a:gd name="T25" fmla="*/ 443 h 466"/>
              <a:gd name="T26" fmla="*/ 91 w 588"/>
              <a:gd name="T27" fmla="*/ 460 h 466"/>
              <a:gd name="T28" fmla="*/ 2 w 588"/>
              <a:gd name="T29" fmla="*/ 445 h 466"/>
              <a:gd name="T30" fmla="*/ 1 w 588"/>
              <a:gd name="T31" fmla="*/ 22 h 466"/>
              <a:gd name="T32" fmla="*/ 89 w 588"/>
              <a:gd name="T33" fmla="*/ 5 h 466"/>
              <a:gd name="T34" fmla="*/ 177 w 588"/>
              <a:gd name="T35" fmla="*/ 22 h 466"/>
              <a:gd name="T36" fmla="*/ 141 w 588"/>
              <a:gd name="T37" fmla="*/ 92 h 466"/>
              <a:gd name="T38" fmla="*/ 289 w 588"/>
              <a:gd name="T39" fmla="*/ 93 h 466"/>
              <a:gd name="T40" fmla="*/ 271 w 588"/>
              <a:gd name="T41" fmla="*/ 57 h 466"/>
              <a:gd name="T42" fmla="*/ 252 w 588"/>
              <a:gd name="T43" fmla="*/ 22 h 466"/>
              <a:gd name="T44" fmla="*/ 338 w 588"/>
              <a:gd name="T45" fmla="*/ 5 h 466"/>
              <a:gd name="T46" fmla="*/ 427 w 588"/>
              <a:gd name="T47" fmla="*/ 20 h 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88" h="466">
                <a:moveTo>
                  <a:pt x="427" y="20"/>
                </a:moveTo>
                <a:cubicBezTo>
                  <a:pt x="420" y="68"/>
                  <a:pt x="404" y="187"/>
                  <a:pt x="427" y="193"/>
                </a:cubicBezTo>
                <a:cubicBezTo>
                  <a:pt x="447" y="197"/>
                  <a:pt x="465" y="153"/>
                  <a:pt x="507" y="157"/>
                </a:cubicBezTo>
                <a:cubicBezTo>
                  <a:pt x="579" y="165"/>
                  <a:pt x="588" y="291"/>
                  <a:pt x="511" y="308"/>
                </a:cubicBezTo>
                <a:cubicBezTo>
                  <a:pt x="476" y="316"/>
                  <a:pt x="446" y="274"/>
                  <a:pt x="431" y="272"/>
                </a:cubicBezTo>
                <a:cubicBezTo>
                  <a:pt x="415" y="270"/>
                  <a:pt x="415" y="326"/>
                  <a:pt x="417" y="356"/>
                </a:cubicBezTo>
                <a:cubicBezTo>
                  <a:pt x="419" y="389"/>
                  <a:pt x="424" y="421"/>
                  <a:pt x="429" y="445"/>
                </a:cubicBezTo>
                <a:cubicBezTo>
                  <a:pt x="405" y="453"/>
                  <a:pt x="375" y="459"/>
                  <a:pt x="338" y="460"/>
                </a:cubicBezTo>
                <a:cubicBezTo>
                  <a:pt x="308" y="461"/>
                  <a:pt x="257" y="466"/>
                  <a:pt x="252" y="443"/>
                </a:cubicBezTo>
                <a:cubicBezTo>
                  <a:pt x="249" y="428"/>
                  <a:pt x="266" y="415"/>
                  <a:pt x="271" y="408"/>
                </a:cubicBezTo>
                <a:cubicBezTo>
                  <a:pt x="278" y="399"/>
                  <a:pt x="288" y="384"/>
                  <a:pt x="289" y="374"/>
                </a:cubicBezTo>
                <a:cubicBezTo>
                  <a:pt x="297" y="284"/>
                  <a:pt x="136" y="288"/>
                  <a:pt x="141" y="372"/>
                </a:cubicBezTo>
                <a:cubicBezTo>
                  <a:pt x="142" y="393"/>
                  <a:pt x="182" y="421"/>
                  <a:pt x="177" y="443"/>
                </a:cubicBezTo>
                <a:cubicBezTo>
                  <a:pt x="173" y="466"/>
                  <a:pt x="122" y="461"/>
                  <a:pt x="91" y="460"/>
                </a:cubicBezTo>
                <a:cubicBezTo>
                  <a:pt x="60" y="459"/>
                  <a:pt x="28" y="455"/>
                  <a:pt x="2" y="445"/>
                </a:cubicBezTo>
                <a:cubicBezTo>
                  <a:pt x="2" y="421"/>
                  <a:pt x="0" y="46"/>
                  <a:pt x="1" y="22"/>
                </a:cubicBezTo>
                <a:cubicBezTo>
                  <a:pt x="24" y="11"/>
                  <a:pt x="60" y="7"/>
                  <a:pt x="89" y="5"/>
                </a:cubicBezTo>
                <a:cubicBezTo>
                  <a:pt x="120" y="3"/>
                  <a:pt x="173" y="0"/>
                  <a:pt x="177" y="22"/>
                </a:cubicBezTo>
                <a:cubicBezTo>
                  <a:pt x="182" y="44"/>
                  <a:pt x="143" y="71"/>
                  <a:pt x="141" y="92"/>
                </a:cubicBezTo>
                <a:cubicBezTo>
                  <a:pt x="132" y="177"/>
                  <a:pt x="295" y="180"/>
                  <a:pt x="289" y="93"/>
                </a:cubicBezTo>
                <a:cubicBezTo>
                  <a:pt x="288" y="82"/>
                  <a:pt x="278" y="66"/>
                  <a:pt x="271" y="57"/>
                </a:cubicBezTo>
                <a:cubicBezTo>
                  <a:pt x="266" y="50"/>
                  <a:pt x="249" y="37"/>
                  <a:pt x="252" y="22"/>
                </a:cubicBezTo>
                <a:cubicBezTo>
                  <a:pt x="257" y="0"/>
                  <a:pt x="308" y="4"/>
                  <a:pt x="338" y="5"/>
                </a:cubicBezTo>
                <a:cubicBezTo>
                  <a:pt x="373" y="7"/>
                  <a:pt x="404" y="12"/>
                  <a:pt x="427" y="20"/>
                </a:cubicBezTo>
                <a:close/>
              </a:path>
            </a:pathLst>
          </a:custGeom>
          <a:solidFill>
            <a:srgbClr val="0070C0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80073" tIns="40037" rIns="80073" bIns="40037"/>
          <a:lstStyle/>
          <a:p>
            <a:pPr defTabSz="800752" eaLnBrk="1" hangingPunct="1">
              <a:defRPr/>
            </a:pPr>
            <a:endParaRPr lang="en-US" sz="1576" kern="0" dirty="0">
              <a:solidFill>
                <a:srgbClr val="FFFFFF"/>
              </a:solidFill>
              <a:latin typeface="Calibri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933522" y="1732311"/>
            <a:ext cx="7132287" cy="3036668"/>
            <a:chOff x="785611" y="2833352"/>
            <a:chExt cx="5487083" cy="4032404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3" name="Freeform 17"/>
            <p:cNvSpPr>
              <a:spLocks/>
            </p:cNvSpPr>
            <p:nvPr/>
          </p:nvSpPr>
          <p:spPr bwMode="auto">
            <a:xfrm rot="16200000" flipV="1">
              <a:off x="1000377" y="4536335"/>
              <a:ext cx="2110577" cy="2540109"/>
            </a:xfrm>
            <a:custGeom>
              <a:avLst/>
              <a:gdLst>
                <a:gd name="T0" fmla="*/ 0 w 445"/>
                <a:gd name="T1" fmla="*/ 160 h 586"/>
                <a:gd name="T2" fmla="*/ 173 w 445"/>
                <a:gd name="T3" fmla="*/ 160 h 586"/>
                <a:gd name="T4" fmla="*/ 137 w 445"/>
                <a:gd name="T5" fmla="*/ 80 h 586"/>
                <a:gd name="T6" fmla="*/ 288 w 445"/>
                <a:gd name="T7" fmla="*/ 76 h 586"/>
                <a:gd name="T8" fmla="*/ 252 w 445"/>
                <a:gd name="T9" fmla="*/ 157 h 586"/>
                <a:gd name="T10" fmla="*/ 336 w 445"/>
                <a:gd name="T11" fmla="*/ 170 h 586"/>
                <a:gd name="T12" fmla="*/ 424 w 445"/>
                <a:gd name="T13" fmla="*/ 159 h 586"/>
                <a:gd name="T14" fmla="*/ 440 w 445"/>
                <a:gd name="T15" fmla="*/ 249 h 586"/>
                <a:gd name="T16" fmla="*/ 422 w 445"/>
                <a:gd name="T17" fmla="*/ 335 h 586"/>
                <a:gd name="T18" fmla="*/ 388 w 445"/>
                <a:gd name="T19" fmla="*/ 316 h 586"/>
                <a:gd name="T20" fmla="*/ 353 w 445"/>
                <a:gd name="T21" fmla="*/ 299 h 586"/>
                <a:gd name="T22" fmla="*/ 351 w 445"/>
                <a:gd name="T23" fmla="*/ 447 h 586"/>
                <a:gd name="T24" fmla="*/ 422 w 445"/>
                <a:gd name="T25" fmla="*/ 410 h 586"/>
                <a:gd name="T26" fmla="*/ 439 w 445"/>
                <a:gd name="T27" fmla="*/ 497 h 586"/>
                <a:gd name="T28" fmla="*/ 424 w 445"/>
                <a:gd name="T29" fmla="*/ 585 h 586"/>
                <a:gd name="T30" fmla="*/ 2 w 445"/>
                <a:gd name="T31" fmla="*/ 586 h 586"/>
                <a:gd name="T32" fmla="*/ 0 w 445"/>
                <a:gd name="T33" fmla="*/ 16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45" h="586">
                  <a:moveTo>
                    <a:pt x="0" y="160"/>
                  </a:moveTo>
                  <a:cubicBezTo>
                    <a:pt x="48" y="167"/>
                    <a:pt x="166" y="183"/>
                    <a:pt x="173" y="160"/>
                  </a:cubicBezTo>
                  <a:cubicBezTo>
                    <a:pt x="176" y="140"/>
                    <a:pt x="133" y="122"/>
                    <a:pt x="137" y="80"/>
                  </a:cubicBezTo>
                  <a:cubicBezTo>
                    <a:pt x="145" y="8"/>
                    <a:pt x="271" y="0"/>
                    <a:pt x="288" y="76"/>
                  </a:cubicBezTo>
                  <a:cubicBezTo>
                    <a:pt x="296" y="112"/>
                    <a:pt x="254" y="141"/>
                    <a:pt x="252" y="157"/>
                  </a:cubicBezTo>
                  <a:cubicBezTo>
                    <a:pt x="249" y="172"/>
                    <a:pt x="306" y="172"/>
                    <a:pt x="336" y="170"/>
                  </a:cubicBezTo>
                  <a:cubicBezTo>
                    <a:pt x="368" y="168"/>
                    <a:pt x="400" y="163"/>
                    <a:pt x="424" y="159"/>
                  </a:cubicBezTo>
                  <a:cubicBezTo>
                    <a:pt x="433" y="183"/>
                    <a:pt x="438" y="213"/>
                    <a:pt x="440" y="249"/>
                  </a:cubicBezTo>
                  <a:cubicBezTo>
                    <a:pt x="441" y="280"/>
                    <a:pt x="445" y="331"/>
                    <a:pt x="422" y="335"/>
                  </a:cubicBezTo>
                  <a:cubicBezTo>
                    <a:pt x="407" y="338"/>
                    <a:pt x="395" y="321"/>
                    <a:pt x="388" y="316"/>
                  </a:cubicBezTo>
                  <a:cubicBezTo>
                    <a:pt x="379" y="309"/>
                    <a:pt x="363" y="300"/>
                    <a:pt x="353" y="299"/>
                  </a:cubicBezTo>
                  <a:cubicBezTo>
                    <a:pt x="264" y="291"/>
                    <a:pt x="267" y="452"/>
                    <a:pt x="351" y="447"/>
                  </a:cubicBezTo>
                  <a:cubicBezTo>
                    <a:pt x="373" y="445"/>
                    <a:pt x="401" y="406"/>
                    <a:pt x="422" y="410"/>
                  </a:cubicBezTo>
                  <a:cubicBezTo>
                    <a:pt x="445" y="415"/>
                    <a:pt x="441" y="465"/>
                    <a:pt x="439" y="497"/>
                  </a:cubicBezTo>
                  <a:cubicBezTo>
                    <a:pt x="438" y="527"/>
                    <a:pt x="434" y="559"/>
                    <a:pt x="424" y="585"/>
                  </a:cubicBezTo>
                  <a:cubicBezTo>
                    <a:pt x="383" y="586"/>
                    <a:pt x="26" y="586"/>
                    <a:pt x="2" y="586"/>
                  </a:cubicBezTo>
                  <a:cubicBezTo>
                    <a:pt x="2" y="562"/>
                    <a:pt x="1" y="190"/>
                    <a:pt x="0" y="160"/>
                  </a:cubicBezTo>
                  <a:close/>
                </a:path>
              </a:pathLst>
            </a:custGeom>
            <a:solidFill>
              <a:srgbClr val="E44F36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pPr defTabSz="800752" eaLnBrk="1" hangingPunct="1">
                <a:defRPr/>
              </a:pPr>
              <a:endParaRPr lang="en-US" sz="1576" kern="0" dirty="0">
                <a:solidFill>
                  <a:srgbClr val="FFFFFF"/>
                </a:solidFill>
                <a:latin typeface="Calibri"/>
              </a:endParaRPr>
            </a:p>
          </p:txBody>
        </p:sp>
        <p:sp>
          <p:nvSpPr>
            <p:cNvPr id="4" name="Freeform 17"/>
            <p:cNvSpPr>
              <a:spLocks/>
            </p:cNvSpPr>
            <p:nvPr/>
          </p:nvSpPr>
          <p:spPr bwMode="auto">
            <a:xfrm flipV="1">
              <a:off x="792384" y="2833352"/>
              <a:ext cx="1929739" cy="2778145"/>
            </a:xfrm>
            <a:custGeom>
              <a:avLst/>
              <a:gdLst>
                <a:gd name="T0" fmla="*/ 0 w 445"/>
                <a:gd name="T1" fmla="*/ 160 h 586"/>
                <a:gd name="T2" fmla="*/ 173 w 445"/>
                <a:gd name="T3" fmla="*/ 160 h 586"/>
                <a:gd name="T4" fmla="*/ 137 w 445"/>
                <a:gd name="T5" fmla="*/ 80 h 586"/>
                <a:gd name="T6" fmla="*/ 288 w 445"/>
                <a:gd name="T7" fmla="*/ 76 h 586"/>
                <a:gd name="T8" fmla="*/ 252 w 445"/>
                <a:gd name="T9" fmla="*/ 157 h 586"/>
                <a:gd name="T10" fmla="*/ 336 w 445"/>
                <a:gd name="T11" fmla="*/ 170 h 586"/>
                <a:gd name="T12" fmla="*/ 424 w 445"/>
                <a:gd name="T13" fmla="*/ 159 h 586"/>
                <a:gd name="T14" fmla="*/ 440 w 445"/>
                <a:gd name="T15" fmla="*/ 249 h 586"/>
                <a:gd name="T16" fmla="*/ 422 w 445"/>
                <a:gd name="T17" fmla="*/ 335 h 586"/>
                <a:gd name="T18" fmla="*/ 388 w 445"/>
                <a:gd name="T19" fmla="*/ 316 h 586"/>
                <a:gd name="T20" fmla="*/ 353 w 445"/>
                <a:gd name="T21" fmla="*/ 299 h 586"/>
                <a:gd name="T22" fmla="*/ 351 w 445"/>
                <a:gd name="T23" fmla="*/ 447 h 586"/>
                <a:gd name="T24" fmla="*/ 422 w 445"/>
                <a:gd name="T25" fmla="*/ 410 h 586"/>
                <a:gd name="T26" fmla="*/ 439 w 445"/>
                <a:gd name="T27" fmla="*/ 497 h 586"/>
                <a:gd name="T28" fmla="*/ 424 w 445"/>
                <a:gd name="T29" fmla="*/ 585 h 586"/>
                <a:gd name="T30" fmla="*/ 2 w 445"/>
                <a:gd name="T31" fmla="*/ 586 h 586"/>
                <a:gd name="T32" fmla="*/ 0 w 445"/>
                <a:gd name="T33" fmla="*/ 16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45" h="586">
                  <a:moveTo>
                    <a:pt x="0" y="160"/>
                  </a:moveTo>
                  <a:cubicBezTo>
                    <a:pt x="48" y="167"/>
                    <a:pt x="166" y="183"/>
                    <a:pt x="173" y="160"/>
                  </a:cubicBezTo>
                  <a:cubicBezTo>
                    <a:pt x="176" y="140"/>
                    <a:pt x="133" y="122"/>
                    <a:pt x="137" y="80"/>
                  </a:cubicBezTo>
                  <a:cubicBezTo>
                    <a:pt x="145" y="8"/>
                    <a:pt x="271" y="0"/>
                    <a:pt x="288" y="76"/>
                  </a:cubicBezTo>
                  <a:cubicBezTo>
                    <a:pt x="296" y="112"/>
                    <a:pt x="254" y="141"/>
                    <a:pt x="252" y="157"/>
                  </a:cubicBezTo>
                  <a:cubicBezTo>
                    <a:pt x="249" y="172"/>
                    <a:pt x="306" y="172"/>
                    <a:pt x="336" y="170"/>
                  </a:cubicBezTo>
                  <a:cubicBezTo>
                    <a:pt x="368" y="168"/>
                    <a:pt x="400" y="163"/>
                    <a:pt x="424" y="159"/>
                  </a:cubicBezTo>
                  <a:cubicBezTo>
                    <a:pt x="433" y="183"/>
                    <a:pt x="438" y="213"/>
                    <a:pt x="440" y="249"/>
                  </a:cubicBezTo>
                  <a:cubicBezTo>
                    <a:pt x="441" y="280"/>
                    <a:pt x="445" y="331"/>
                    <a:pt x="422" y="335"/>
                  </a:cubicBezTo>
                  <a:cubicBezTo>
                    <a:pt x="407" y="338"/>
                    <a:pt x="395" y="321"/>
                    <a:pt x="388" y="316"/>
                  </a:cubicBezTo>
                  <a:cubicBezTo>
                    <a:pt x="379" y="309"/>
                    <a:pt x="363" y="300"/>
                    <a:pt x="353" y="299"/>
                  </a:cubicBezTo>
                  <a:cubicBezTo>
                    <a:pt x="264" y="291"/>
                    <a:pt x="267" y="452"/>
                    <a:pt x="351" y="447"/>
                  </a:cubicBezTo>
                  <a:cubicBezTo>
                    <a:pt x="373" y="445"/>
                    <a:pt x="401" y="406"/>
                    <a:pt x="422" y="410"/>
                  </a:cubicBezTo>
                  <a:cubicBezTo>
                    <a:pt x="445" y="415"/>
                    <a:pt x="441" y="465"/>
                    <a:pt x="439" y="497"/>
                  </a:cubicBezTo>
                  <a:cubicBezTo>
                    <a:pt x="438" y="527"/>
                    <a:pt x="434" y="559"/>
                    <a:pt x="424" y="585"/>
                  </a:cubicBezTo>
                  <a:cubicBezTo>
                    <a:pt x="383" y="586"/>
                    <a:pt x="26" y="586"/>
                    <a:pt x="2" y="586"/>
                  </a:cubicBezTo>
                  <a:cubicBezTo>
                    <a:pt x="2" y="562"/>
                    <a:pt x="1" y="190"/>
                    <a:pt x="0" y="160"/>
                  </a:cubicBezTo>
                  <a:close/>
                </a:path>
              </a:pathLst>
            </a:cu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defTabSz="800752" eaLnBrk="1" hangingPunct="1">
                <a:defRPr/>
              </a:pPr>
              <a:endParaRPr lang="en-US" sz="1576" kern="0" dirty="0">
                <a:solidFill>
                  <a:srgbClr val="FFFFFF"/>
                </a:solidFill>
                <a:latin typeface="Calibri"/>
              </a:endParaRPr>
            </a:p>
          </p:txBody>
        </p:sp>
        <p:sp>
          <p:nvSpPr>
            <p:cNvPr id="5" name="Freeform 5"/>
            <p:cNvSpPr>
              <a:spLocks/>
            </p:cNvSpPr>
            <p:nvPr/>
          </p:nvSpPr>
          <p:spPr bwMode="auto">
            <a:xfrm rot="5400000">
              <a:off x="2482588" y="2303695"/>
              <a:ext cx="2110637" cy="3207122"/>
            </a:xfrm>
            <a:custGeom>
              <a:avLst/>
              <a:gdLst>
                <a:gd name="T0" fmla="*/ 0 w 445"/>
                <a:gd name="T1" fmla="*/ 160 h 742"/>
                <a:gd name="T2" fmla="*/ 173 w 445"/>
                <a:gd name="T3" fmla="*/ 160 h 742"/>
                <a:gd name="T4" fmla="*/ 137 w 445"/>
                <a:gd name="T5" fmla="*/ 80 h 742"/>
                <a:gd name="T6" fmla="*/ 288 w 445"/>
                <a:gd name="T7" fmla="*/ 76 h 742"/>
                <a:gd name="T8" fmla="*/ 252 w 445"/>
                <a:gd name="T9" fmla="*/ 157 h 742"/>
                <a:gd name="T10" fmla="*/ 336 w 445"/>
                <a:gd name="T11" fmla="*/ 170 h 742"/>
                <a:gd name="T12" fmla="*/ 424 w 445"/>
                <a:gd name="T13" fmla="*/ 159 h 742"/>
                <a:gd name="T14" fmla="*/ 440 w 445"/>
                <a:gd name="T15" fmla="*/ 249 h 742"/>
                <a:gd name="T16" fmla="*/ 422 w 445"/>
                <a:gd name="T17" fmla="*/ 335 h 742"/>
                <a:gd name="T18" fmla="*/ 388 w 445"/>
                <a:gd name="T19" fmla="*/ 316 h 742"/>
                <a:gd name="T20" fmla="*/ 353 w 445"/>
                <a:gd name="T21" fmla="*/ 299 h 742"/>
                <a:gd name="T22" fmla="*/ 351 w 445"/>
                <a:gd name="T23" fmla="*/ 447 h 742"/>
                <a:gd name="T24" fmla="*/ 422 w 445"/>
                <a:gd name="T25" fmla="*/ 410 h 742"/>
                <a:gd name="T26" fmla="*/ 439 w 445"/>
                <a:gd name="T27" fmla="*/ 497 h 742"/>
                <a:gd name="T28" fmla="*/ 424 w 445"/>
                <a:gd name="T29" fmla="*/ 585 h 742"/>
                <a:gd name="T30" fmla="*/ 336 w 445"/>
                <a:gd name="T31" fmla="*/ 575 h 742"/>
                <a:gd name="T32" fmla="*/ 251 w 445"/>
                <a:gd name="T33" fmla="*/ 587 h 742"/>
                <a:gd name="T34" fmla="*/ 287 w 445"/>
                <a:gd name="T35" fmla="*/ 667 h 742"/>
                <a:gd name="T36" fmla="*/ 136 w 445"/>
                <a:gd name="T37" fmla="*/ 665 h 742"/>
                <a:gd name="T38" fmla="*/ 149 w 445"/>
                <a:gd name="T39" fmla="*/ 621 h 742"/>
                <a:gd name="T40" fmla="*/ 172 w 445"/>
                <a:gd name="T41" fmla="*/ 587 h 742"/>
                <a:gd name="T42" fmla="*/ 88 w 445"/>
                <a:gd name="T43" fmla="*/ 575 h 742"/>
                <a:gd name="T44" fmla="*/ 2 w 445"/>
                <a:gd name="T45" fmla="*/ 586 h 742"/>
                <a:gd name="T46" fmla="*/ 0 w 445"/>
                <a:gd name="T47" fmla="*/ 160 h 7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5" h="742">
                  <a:moveTo>
                    <a:pt x="0" y="160"/>
                  </a:moveTo>
                  <a:cubicBezTo>
                    <a:pt x="48" y="167"/>
                    <a:pt x="166" y="183"/>
                    <a:pt x="173" y="160"/>
                  </a:cubicBezTo>
                  <a:cubicBezTo>
                    <a:pt x="176" y="140"/>
                    <a:pt x="133" y="122"/>
                    <a:pt x="137" y="80"/>
                  </a:cubicBezTo>
                  <a:cubicBezTo>
                    <a:pt x="145" y="8"/>
                    <a:pt x="271" y="0"/>
                    <a:pt x="288" y="76"/>
                  </a:cubicBezTo>
                  <a:cubicBezTo>
                    <a:pt x="296" y="112"/>
                    <a:pt x="254" y="141"/>
                    <a:pt x="252" y="157"/>
                  </a:cubicBezTo>
                  <a:cubicBezTo>
                    <a:pt x="249" y="172"/>
                    <a:pt x="306" y="172"/>
                    <a:pt x="336" y="170"/>
                  </a:cubicBezTo>
                  <a:cubicBezTo>
                    <a:pt x="368" y="168"/>
                    <a:pt x="400" y="163"/>
                    <a:pt x="424" y="159"/>
                  </a:cubicBezTo>
                  <a:cubicBezTo>
                    <a:pt x="433" y="183"/>
                    <a:pt x="438" y="213"/>
                    <a:pt x="440" y="249"/>
                  </a:cubicBezTo>
                  <a:cubicBezTo>
                    <a:pt x="441" y="280"/>
                    <a:pt x="445" y="331"/>
                    <a:pt x="422" y="335"/>
                  </a:cubicBezTo>
                  <a:cubicBezTo>
                    <a:pt x="407" y="338"/>
                    <a:pt x="395" y="321"/>
                    <a:pt x="388" y="316"/>
                  </a:cubicBezTo>
                  <a:cubicBezTo>
                    <a:pt x="379" y="309"/>
                    <a:pt x="363" y="300"/>
                    <a:pt x="353" y="299"/>
                  </a:cubicBezTo>
                  <a:cubicBezTo>
                    <a:pt x="264" y="291"/>
                    <a:pt x="267" y="452"/>
                    <a:pt x="351" y="447"/>
                  </a:cubicBezTo>
                  <a:cubicBezTo>
                    <a:pt x="373" y="445"/>
                    <a:pt x="401" y="406"/>
                    <a:pt x="422" y="410"/>
                  </a:cubicBezTo>
                  <a:cubicBezTo>
                    <a:pt x="445" y="415"/>
                    <a:pt x="441" y="465"/>
                    <a:pt x="439" y="497"/>
                  </a:cubicBezTo>
                  <a:cubicBezTo>
                    <a:pt x="438" y="527"/>
                    <a:pt x="434" y="559"/>
                    <a:pt x="424" y="585"/>
                  </a:cubicBezTo>
                  <a:cubicBezTo>
                    <a:pt x="402" y="584"/>
                    <a:pt x="368" y="578"/>
                    <a:pt x="336" y="575"/>
                  </a:cubicBezTo>
                  <a:cubicBezTo>
                    <a:pt x="276" y="572"/>
                    <a:pt x="255" y="572"/>
                    <a:pt x="251" y="587"/>
                  </a:cubicBezTo>
                  <a:cubicBezTo>
                    <a:pt x="247" y="601"/>
                    <a:pt x="292" y="627"/>
                    <a:pt x="287" y="667"/>
                  </a:cubicBezTo>
                  <a:cubicBezTo>
                    <a:pt x="278" y="741"/>
                    <a:pt x="143" y="742"/>
                    <a:pt x="136" y="665"/>
                  </a:cubicBezTo>
                  <a:cubicBezTo>
                    <a:pt x="134" y="647"/>
                    <a:pt x="143" y="631"/>
                    <a:pt x="149" y="621"/>
                  </a:cubicBezTo>
                  <a:cubicBezTo>
                    <a:pt x="156" y="612"/>
                    <a:pt x="175" y="598"/>
                    <a:pt x="172" y="587"/>
                  </a:cubicBezTo>
                  <a:cubicBezTo>
                    <a:pt x="168" y="566"/>
                    <a:pt x="112" y="573"/>
                    <a:pt x="88" y="575"/>
                  </a:cubicBezTo>
                  <a:cubicBezTo>
                    <a:pt x="51" y="577"/>
                    <a:pt x="24" y="581"/>
                    <a:pt x="2" y="586"/>
                  </a:cubicBezTo>
                  <a:cubicBezTo>
                    <a:pt x="2" y="562"/>
                    <a:pt x="1" y="190"/>
                    <a:pt x="0" y="16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isometricTopDown" fov="0">
                <a:rot lat="0" lon="0" rev="0"/>
              </a:camera>
              <a:lightRig rig="balanced" dir="t">
                <a:rot lat="0" lon="0" rev="13800000"/>
              </a:lightRig>
            </a:scene3d>
            <a:sp3d>
              <a:bevelT w="190500" h="38100"/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defTabSz="800752" eaLnBrk="1" hangingPunct="1">
                <a:defRPr/>
              </a:pPr>
              <a:endParaRPr lang="en-US" sz="1576" kern="0" dirty="0">
                <a:solidFill>
                  <a:srgbClr val="FFFFFF"/>
                </a:solidFill>
                <a:latin typeface="Calibri"/>
              </a:endParaRPr>
            </a:p>
          </p:txBody>
        </p:sp>
        <p:grpSp>
          <p:nvGrpSpPr>
            <p:cNvPr id="8" name="Группа 34"/>
            <p:cNvGrpSpPr/>
            <p:nvPr/>
          </p:nvGrpSpPr>
          <p:grpSpPr>
            <a:xfrm>
              <a:off x="3720301" y="2851937"/>
              <a:ext cx="2552393" cy="4013819"/>
              <a:chOff x="7097703" y="2691269"/>
              <a:chExt cx="1714496" cy="2465155"/>
            </a:xfrm>
            <a:solidFill>
              <a:srgbClr val="C00000"/>
            </a:solidFill>
          </p:grpSpPr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 rot="5400000">
                <a:off x="7309068" y="2896929"/>
                <a:ext cx="1708791" cy="1297471"/>
              </a:xfrm>
              <a:custGeom>
                <a:avLst/>
                <a:gdLst>
                  <a:gd name="T0" fmla="*/ 427 w 588"/>
                  <a:gd name="T1" fmla="*/ 0 h 446"/>
                  <a:gd name="T2" fmla="*/ 427 w 588"/>
                  <a:gd name="T3" fmla="*/ 173 h 446"/>
                  <a:gd name="T4" fmla="*/ 507 w 588"/>
                  <a:gd name="T5" fmla="*/ 137 h 446"/>
                  <a:gd name="T6" fmla="*/ 511 w 588"/>
                  <a:gd name="T7" fmla="*/ 288 h 446"/>
                  <a:gd name="T8" fmla="*/ 431 w 588"/>
                  <a:gd name="T9" fmla="*/ 252 h 446"/>
                  <a:gd name="T10" fmla="*/ 417 w 588"/>
                  <a:gd name="T11" fmla="*/ 336 h 446"/>
                  <a:gd name="T12" fmla="*/ 429 w 588"/>
                  <a:gd name="T13" fmla="*/ 425 h 446"/>
                  <a:gd name="T14" fmla="*/ 338 w 588"/>
                  <a:gd name="T15" fmla="*/ 440 h 446"/>
                  <a:gd name="T16" fmla="*/ 252 w 588"/>
                  <a:gd name="T17" fmla="*/ 423 h 446"/>
                  <a:gd name="T18" fmla="*/ 271 w 588"/>
                  <a:gd name="T19" fmla="*/ 388 h 446"/>
                  <a:gd name="T20" fmla="*/ 289 w 588"/>
                  <a:gd name="T21" fmla="*/ 354 h 446"/>
                  <a:gd name="T22" fmla="*/ 141 w 588"/>
                  <a:gd name="T23" fmla="*/ 352 h 446"/>
                  <a:gd name="T24" fmla="*/ 177 w 588"/>
                  <a:gd name="T25" fmla="*/ 423 h 446"/>
                  <a:gd name="T26" fmla="*/ 91 w 588"/>
                  <a:gd name="T27" fmla="*/ 440 h 446"/>
                  <a:gd name="T28" fmla="*/ 2 w 588"/>
                  <a:gd name="T29" fmla="*/ 425 h 446"/>
                  <a:gd name="T30" fmla="*/ 1 w 588"/>
                  <a:gd name="T31" fmla="*/ 2 h 446"/>
                  <a:gd name="T32" fmla="*/ 427 w 588"/>
                  <a:gd name="T33" fmla="*/ 0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88" h="446">
                    <a:moveTo>
                      <a:pt x="427" y="0"/>
                    </a:moveTo>
                    <a:cubicBezTo>
                      <a:pt x="420" y="48"/>
                      <a:pt x="404" y="167"/>
                      <a:pt x="427" y="173"/>
                    </a:cubicBezTo>
                    <a:cubicBezTo>
                      <a:pt x="447" y="177"/>
                      <a:pt x="465" y="133"/>
                      <a:pt x="507" y="137"/>
                    </a:cubicBezTo>
                    <a:cubicBezTo>
                      <a:pt x="579" y="145"/>
                      <a:pt x="588" y="271"/>
                      <a:pt x="511" y="288"/>
                    </a:cubicBezTo>
                    <a:cubicBezTo>
                      <a:pt x="476" y="296"/>
                      <a:pt x="446" y="254"/>
                      <a:pt x="431" y="252"/>
                    </a:cubicBezTo>
                    <a:cubicBezTo>
                      <a:pt x="415" y="250"/>
                      <a:pt x="415" y="306"/>
                      <a:pt x="417" y="336"/>
                    </a:cubicBezTo>
                    <a:cubicBezTo>
                      <a:pt x="419" y="369"/>
                      <a:pt x="424" y="401"/>
                      <a:pt x="429" y="425"/>
                    </a:cubicBezTo>
                    <a:cubicBezTo>
                      <a:pt x="405" y="433"/>
                      <a:pt x="375" y="439"/>
                      <a:pt x="338" y="440"/>
                    </a:cubicBezTo>
                    <a:cubicBezTo>
                      <a:pt x="308" y="441"/>
                      <a:pt x="257" y="446"/>
                      <a:pt x="252" y="423"/>
                    </a:cubicBezTo>
                    <a:cubicBezTo>
                      <a:pt x="249" y="408"/>
                      <a:pt x="266" y="395"/>
                      <a:pt x="271" y="388"/>
                    </a:cubicBezTo>
                    <a:cubicBezTo>
                      <a:pt x="278" y="379"/>
                      <a:pt x="288" y="364"/>
                      <a:pt x="289" y="354"/>
                    </a:cubicBezTo>
                    <a:cubicBezTo>
                      <a:pt x="297" y="264"/>
                      <a:pt x="136" y="268"/>
                      <a:pt x="141" y="352"/>
                    </a:cubicBezTo>
                    <a:cubicBezTo>
                      <a:pt x="142" y="373"/>
                      <a:pt x="182" y="401"/>
                      <a:pt x="177" y="423"/>
                    </a:cubicBezTo>
                    <a:cubicBezTo>
                      <a:pt x="173" y="446"/>
                      <a:pt x="122" y="441"/>
                      <a:pt x="91" y="440"/>
                    </a:cubicBezTo>
                    <a:cubicBezTo>
                      <a:pt x="60" y="439"/>
                      <a:pt x="28" y="435"/>
                      <a:pt x="2" y="425"/>
                    </a:cubicBezTo>
                    <a:cubicBezTo>
                      <a:pt x="2" y="401"/>
                      <a:pt x="0" y="26"/>
                      <a:pt x="1" y="2"/>
                    </a:cubicBezTo>
                    <a:cubicBezTo>
                      <a:pt x="27" y="2"/>
                      <a:pt x="403" y="1"/>
                      <a:pt x="427" y="0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defTabSz="800752" eaLnBrk="1" hangingPunct="1">
                  <a:defRPr/>
                </a:pPr>
                <a:endParaRPr lang="en-US" sz="1576" kern="0" dirty="0">
                  <a:solidFill>
                    <a:srgbClr val="FFFFFF"/>
                  </a:solidFill>
                  <a:latin typeface="Calibri"/>
                </a:endParaRPr>
              </a:p>
            </p:txBody>
          </p:sp>
          <p:sp>
            <p:nvSpPr>
              <p:cNvPr id="11" name="Freeform 13"/>
              <p:cNvSpPr>
                <a:spLocks/>
              </p:cNvSpPr>
              <p:nvPr/>
            </p:nvSpPr>
            <p:spPr bwMode="auto">
              <a:xfrm rot="10800000">
                <a:off x="7097703" y="3858953"/>
                <a:ext cx="1708791" cy="1297471"/>
              </a:xfrm>
              <a:custGeom>
                <a:avLst/>
                <a:gdLst>
                  <a:gd name="T0" fmla="*/ 427 w 588"/>
                  <a:gd name="T1" fmla="*/ 0 h 446"/>
                  <a:gd name="T2" fmla="*/ 427 w 588"/>
                  <a:gd name="T3" fmla="*/ 173 h 446"/>
                  <a:gd name="T4" fmla="*/ 507 w 588"/>
                  <a:gd name="T5" fmla="*/ 137 h 446"/>
                  <a:gd name="T6" fmla="*/ 511 w 588"/>
                  <a:gd name="T7" fmla="*/ 288 h 446"/>
                  <a:gd name="T8" fmla="*/ 431 w 588"/>
                  <a:gd name="T9" fmla="*/ 252 h 446"/>
                  <a:gd name="T10" fmla="*/ 417 w 588"/>
                  <a:gd name="T11" fmla="*/ 336 h 446"/>
                  <a:gd name="T12" fmla="*/ 429 w 588"/>
                  <a:gd name="T13" fmla="*/ 425 h 446"/>
                  <a:gd name="T14" fmla="*/ 338 w 588"/>
                  <a:gd name="T15" fmla="*/ 440 h 446"/>
                  <a:gd name="T16" fmla="*/ 252 w 588"/>
                  <a:gd name="T17" fmla="*/ 423 h 446"/>
                  <a:gd name="T18" fmla="*/ 271 w 588"/>
                  <a:gd name="T19" fmla="*/ 388 h 446"/>
                  <a:gd name="T20" fmla="*/ 289 w 588"/>
                  <a:gd name="T21" fmla="*/ 354 h 446"/>
                  <a:gd name="T22" fmla="*/ 141 w 588"/>
                  <a:gd name="T23" fmla="*/ 352 h 446"/>
                  <a:gd name="T24" fmla="*/ 177 w 588"/>
                  <a:gd name="T25" fmla="*/ 423 h 446"/>
                  <a:gd name="T26" fmla="*/ 91 w 588"/>
                  <a:gd name="T27" fmla="*/ 440 h 446"/>
                  <a:gd name="T28" fmla="*/ 2 w 588"/>
                  <a:gd name="T29" fmla="*/ 425 h 446"/>
                  <a:gd name="T30" fmla="*/ 1 w 588"/>
                  <a:gd name="T31" fmla="*/ 2 h 446"/>
                  <a:gd name="T32" fmla="*/ 427 w 588"/>
                  <a:gd name="T33" fmla="*/ 0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88" h="446">
                    <a:moveTo>
                      <a:pt x="427" y="0"/>
                    </a:moveTo>
                    <a:cubicBezTo>
                      <a:pt x="420" y="48"/>
                      <a:pt x="404" y="167"/>
                      <a:pt x="427" y="173"/>
                    </a:cubicBezTo>
                    <a:cubicBezTo>
                      <a:pt x="447" y="177"/>
                      <a:pt x="465" y="133"/>
                      <a:pt x="507" y="137"/>
                    </a:cubicBezTo>
                    <a:cubicBezTo>
                      <a:pt x="579" y="145"/>
                      <a:pt x="588" y="271"/>
                      <a:pt x="511" y="288"/>
                    </a:cubicBezTo>
                    <a:cubicBezTo>
                      <a:pt x="476" y="296"/>
                      <a:pt x="446" y="254"/>
                      <a:pt x="431" y="252"/>
                    </a:cubicBezTo>
                    <a:cubicBezTo>
                      <a:pt x="415" y="250"/>
                      <a:pt x="415" y="306"/>
                      <a:pt x="417" y="336"/>
                    </a:cubicBezTo>
                    <a:cubicBezTo>
                      <a:pt x="419" y="369"/>
                      <a:pt x="424" y="401"/>
                      <a:pt x="429" y="425"/>
                    </a:cubicBezTo>
                    <a:cubicBezTo>
                      <a:pt x="405" y="433"/>
                      <a:pt x="375" y="439"/>
                      <a:pt x="338" y="440"/>
                    </a:cubicBezTo>
                    <a:cubicBezTo>
                      <a:pt x="308" y="441"/>
                      <a:pt x="257" y="446"/>
                      <a:pt x="252" y="423"/>
                    </a:cubicBezTo>
                    <a:cubicBezTo>
                      <a:pt x="249" y="408"/>
                      <a:pt x="266" y="395"/>
                      <a:pt x="271" y="388"/>
                    </a:cubicBezTo>
                    <a:cubicBezTo>
                      <a:pt x="278" y="379"/>
                      <a:pt x="288" y="364"/>
                      <a:pt x="289" y="354"/>
                    </a:cubicBezTo>
                    <a:cubicBezTo>
                      <a:pt x="297" y="264"/>
                      <a:pt x="136" y="268"/>
                      <a:pt x="141" y="352"/>
                    </a:cubicBezTo>
                    <a:cubicBezTo>
                      <a:pt x="142" y="373"/>
                      <a:pt x="182" y="401"/>
                      <a:pt x="177" y="423"/>
                    </a:cubicBezTo>
                    <a:cubicBezTo>
                      <a:pt x="173" y="446"/>
                      <a:pt x="122" y="441"/>
                      <a:pt x="91" y="440"/>
                    </a:cubicBezTo>
                    <a:cubicBezTo>
                      <a:pt x="60" y="439"/>
                      <a:pt x="28" y="435"/>
                      <a:pt x="2" y="425"/>
                    </a:cubicBezTo>
                    <a:cubicBezTo>
                      <a:pt x="2" y="401"/>
                      <a:pt x="0" y="26"/>
                      <a:pt x="1" y="2"/>
                    </a:cubicBezTo>
                    <a:cubicBezTo>
                      <a:pt x="27" y="2"/>
                      <a:pt x="403" y="1"/>
                      <a:pt x="427" y="0"/>
                    </a:cubicBezTo>
                    <a:close/>
                  </a:path>
                </a:pathLst>
              </a:custGeom>
              <a:solidFill>
                <a:srgbClr val="7030A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defTabSz="800752" eaLnBrk="1" hangingPunct="1">
                  <a:defRPr/>
                </a:pPr>
                <a:endParaRPr lang="en-US" sz="1576" kern="0" dirty="0">
                  <a:solidFill>
                    <a:srgbClr val="FFFFFF"/>
                  </a:solidFill>
                  <a:latin typeface="Calibri"/>
                </a:endParaRPr>
              </a:p>
            </p:txBody>
          </p:sp>
        </p:grpSp>
      </p:grpSp>
      <p:sp>
        <p:nvSpPr>
          <p:cNvPr id="15" name="TextBox 14"/>
          <p:cNvSpPr txBox="1"/>
          <p:nvPr/>
        </p:nvSpPr>
        <p:spPr>
          <a:xfrm>
            <a:off x="1005858" y="1941654"/>
            <a:ext cx="2314865" cy="911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80073" tIns="40037" rIns="80073" bIns="40037">
            <a:spAutoFit/>
          </a:bodyPr>
          <a:lstStyle/>
          <a:p>
            <a:pPr eaLnBrk="1" hangingPunct="1"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Социально-коммуникативное</a:t>
            </a:r>
          </a:p>
          <a:p>
            <a:pPr eaLnBrk="1" hangingPunct="1"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развитие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05858" y="3800839"/>
            <a:ext cx="2064609" cy="634854"/>
          </a:xfrm>
          <a:prstGeom prst="rect">
            <a:avLst/>
          </a:prstGeom>
          <a:noFill/>
        </p:spPr>
        <p:txBody>
          <a:bodyPr lIns="80073" tIns="40037" rIns="80073" bIns="40037">
            <a:spAutoFit/>
          </a:bodyPr>
          <a:lstStyle/>
          <a:p>
            <a:pPr eaLnBrk="1" hangingPunct="1"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ea typeface="+mn-ea"/>
              </a:rPr>
              <a:t>Познавательное </a:t>
            </a:r>
          </a:p>
          <a:p>
            <a:pPr eaLnBrk="1" hangingPunct="1"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ea typeface="+mn-ea"/>
              </a:rPr>
              <a:t>развитие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11481" y="1941653"/>
            <a:ext cx="1438970" cy="634854"/>
          </a:xfrm>
          <a:prstGeom prst="rect">
            <a:avLst/>
          </a:prstGeom>
          <a:noFill/>
        </p:spPr>
        <p:txBody>
          <a:bodyPr lIns="80073" tIns="40037" rIns="80073" bIns="40037">
            <a:spAutoFit/>
          </a:bodyPr>
          <a:lstStyle/>
          <a:p>
            <a:pPr eaLnBrk="1" hangingPunct="1"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ea typeface="+mn-ea"/>
              </a:rPr>
              <a:t>Речевое  </a:t>
            </a:r>
          </a:p>
          <a:p>
            <a:pPr eaLnBrk="1" hangingPunct="1"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ea typeface="+mn-ea"/>
              </a:rPr>
              <a:t>развитие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823278" y="3924783"/>
            <a:ext cx="2064609" cy="911853"/>
          </a:xfrm>
          <a:prstGeom prst="rect">
            <a:avLst/>
          </a:prstGeom>
          <a:noFill/>
        </p:spPr>
        <p:txBody>
          <a:bodyPr lIns="80073" tIns="40037" rIns="80073" bIns="40037"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ea typeface="+mn-ea"/>
              </a:rPr>
              <a:t>Художественно-эстетическое   </a:t>
            </a:r>
          </a:p>
          <a:p>
            <a:pPr algn="ctr" eaLnBrk="1" hangingPunct="1"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ea typeface="+mn-ea"/>
              </a:rPr>
              <a:t>развитие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45851" y="4172675"/>
            <a:ext cx="2064609" cy="634854"/>
          </a:xfrm>
          <a:prstGeom prst="rect">
            <a:avLst/>
          </a:prstGeom>
          <a:noFill/>
        </p:spPr>
        <p:txBody>
          <a:bodyPr lIns="80073" tIns="40037" rIns="80073" bIns="40037">
            <a:spAutoFit/>
          </a:bodyPr>
          <a:lstStyle/>
          <a:p>
            <a:pPr algn="ctr" eaLnBrk="1" hangingPunct="1"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ea typeface="+mn-ea"/>
              </a:rPr>
              <a:t>Физическое  </a:t>
            </a:r>
          </a:p>
          <a:p>
            <a:pPr algn="ctr" eaLnBrk="1" hangingPunct="1">
              <a:defRPr/>
            </a:pP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ea typeface="+mn-ea"/>
              </a:rPr>
              <a:t>развитие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008925" y="2003626"/>
            <a:ext cx="1001023" cy="404342"/>
          </a:xfrm>
          <a:prstGeom prst="rect">
            <a:avLst/>
          </a:prstGeom>
          <a:noFill/>
        </p:spPr>
        <p:txBody>
          <a:bodyPr lIns="80073" tIns="40037" rIns="80073" bIns="40037">
            <a:spAutoFit/>
          </a:bodyPr>
          <a:lstStyle/>
          <a:p>
            <a:pPr algn="ctr" eaLnBrk="1" hangingPunct="1">
              <a:defRPr/>
            </a:pPr>
            <a:r>
              <a:rPr lang="ru-RU" sz="2102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ea typeface="+mn-ea"/>
              </a:rPr>
              <a:t>Игра</a:t>
            </a:r>
          </a:p>
        </p:txBody>
      </p:sp>
      <p:pic>
        <p:nvPicPr>
          <p:cNvPr id="3073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613" y="4822825"/>
            <a:ext cx="812800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750"/>
            <a:ext cx="858838" cy="226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6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25" y="4854575"/>
            <a:ext cx="812800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0386108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84138"/>
            <a:ext cx="5129212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644900"/>
            <a:ext cx="3967162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650" y="2825750"/>
            <a:ext cx="3854450" cy="388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385332" y="390849"/>
            <a:ext cx="3441015" cy="954002"/>
          </a:xfrm>
          <a:prstGeom prst="rect">
            <a:avLst/>
          </a:prstGeom>
          <a:ln>
            <a:noFill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334" tIns="45668" rIns="91334" bIns="45668" anchor="ctr">
            <a:spAutoFit/>
          </a:bodyPr>
          <a:lstStyle>
            <a:lvl1pPr indent="449263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pPr indent="0" algn="ctr" eaLnBrk="1" hangingPunct="1"/>
            <a:r>
              <a:rPr lang="ru-RU" sz="2800" b="1" dirty="0">
                <a:solidFill>
                  <a:srgbClr val="C00000"/>
                </a:solidFill>
                <a:latin typeface="Monotype Corsiva" charset="0"/>
              </a:rPr>
              <a:t>Художественно-эстетическое развитие</a:t>
            </a:r>
          </a:p>
        </p:txBody>
      </p:sp>
      <p:pic>
        <p:nvPicPr>
          <p:cNvPr id="31752" name="Picture 28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BFEC5"/>
              </a:clrFrom>
              <a:clrTo>
                <a:srgbClr val="FBFEC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525" y="1260475"/>
            <a:ext cx="815975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Picture 4" descr="D:\Мои документы\все фото\Х.э.папка\рамка миска.PN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0" y="2065338"/>
            <a:ext cx="1101725" cy="71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4" name="Picture 2" descr="D:\Мои документы\все фото\Х.э.папка\рамка мёдница.PN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475" y="1631950"/>
            <a:ext cx="928688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66379502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856" y="303820"/>
            <a:ext cx="4005720" cy="295639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55" y="1782016"/>
            <a:ext cx="4382985" cy="346551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199" y="3406588"/>
            <a:ext cx="4545107" cy="30480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05556" y="672353"/>
            <a:ext cx="4069220" cy="900783"/>
          </a:xfrm>
          <a:prstGeom prst="rect">
            <a:avLst/>
          </a:prstGeom>
          <a:ln>
            <a:noFill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334" tIns="45668" rIns="91334" bIns="45668" anchor="ctr">
            <a:spAutoFit/>
          </a:bodyPr>
          <a:lstStyle>
            <a:lvl1pPr indent="449263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pPr indent="0" algn="ctr" eaLnBrk="1" hangingPunct="1"/>
            <a:r>
              <a:rPr lang="ru-RU" sz="2600" b="1" dirty="0" smtClean="0">
                <a:solidFill>
                  <a:srgbClr val="C00000"/>
                </a:solidFill>
                <a:latin typeface="Monotype Corsiva" charset="0"/>
              </a:rPr>
              <a:t>Социально-коммуникативное </a:t>
            </a:r>
            <a:r>
              <a:rPr lang="ru-RU" sz="2600" b="1" dirty="0">
                <a:solidFill>
                  <a:srgbClr val="C00000"/>
                </a:solidFill>
                <a:latin typeface="Monotype Corsiva" charset="0"/>
              </a:rPr>
              <a:t>развитие</a:t>
            </a:r>
          </a:p>
        </p:txBody>
      </p:sp>
    </p:spTree>
    <p:extLst>
      <p:ext uri="{BB962C8B-B14F-4D97-AF65-F5344CB8AC3E}">
        <p14:creationId xmlns="" xmlns:p14="http://schemas.microsoft.com/office/powerpoint/2010/main" val="286622666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938" y="3681413"/>
            <a:ext cx="4035425" cy="302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175" y="188913"/>
            <a:ext cx="4149725" cy="335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482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8" y="188913"/>
            <a:ext cx="4476750" cy="335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1" name="Выгнутая вправо стрелка 20"/>
          <p:cNvSpPr/>
          <p:nvPr/>
        </p:nvSpPr>
        <p:spPr>
          <a:xfrm rot="1028462">
            <a:off x="7807325" y="3708400"/>
            <a:ext cx="617538" cy="841375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0067" tIns="45033" rIns="90067" bIns="45033"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Выгнутая вправо стрелка 19"/>
          <p:cNvSpPr/>
          <p:nvPr/>
        </p:nvSpPr>
        <p:spPr>
          <a:xfrm rot="18920617">
            <a:off x="4459288" y="1517650"/>
            <a:ext cx="598487" cy="860425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0067" tIns="45033" rIns="90067" bIns="45033"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346772" y="4344492"/>
            <a:ext cx="2861775" cy="523115"/>
          </a:xfrm>
          <a:prstGeom prst="rect">
            <a:avLst/>
          </a:prstGeom>
          <a:ln>
            <a:noFill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334" tIns="45668" rIns="91334" bIns="45668" anchor="ctr">
            <a:spAutoFit/>
          </a:bodyPr>
          <a:lstStyle>
            <a:lvl1pPr indent="449263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pPr indent="0" algn="ctr" eaLnBrk="1" hangingPunct="1"/>
            <a:r>
              <a:rPr lang="ru-RU" sz="2800" b="1" dirty="0">
                <a:solidFill>
                  <a:srgbClr val="C00000"/>
                </a:solidFill>
                <a:latin typeface="Monotype Corsiva" charset="0"/>
              </a:rPr>
              <a:t>Речевое развитие </a:t>
            </a:r>
          </a:p>
        </p:txBody>
      </p:sp>
    </p:spTree>
    <p:extLst>
      <p:ext uri="{BB962C8B-B14F-4D97-AF65-F5344CB8AC3E}">
        <p14:creationId xmlns="" xmlns:p14="http://schemas.microsoft.com/office/powerpoint/2010/main" val="39667360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5563"/>
            <a:ext cx="4414837" cy="327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887" y="155575"/>
            <a:ext cx="4212571" cy="327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703638"/>
            <a:ext cx="4589463" cy="300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25" y="3614738"/>
            <a:ext cx="4153833" cy="309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865940" y="3302292"/>
            <a:ext cx="4504602" cy="523564"/>
          </a:xfrm>
          <a:prstGeom prst="rect">
            <a:avLst/>
          </a:prstGeom>
          <a:ln>
            <a:noFill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334" tIns="45668" rIns="91334" bIns="45668" anchor="ctr">
            <a:spAutoFit/>
          </a:bodyPr>
          <a:lstStyle>
            <a:lvl1pPr indent="449263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pPr indent="0" algn="ctr" eaLnBrk="1" hangingPunct="1"/>
            <a:r>
              <a:rPr lang="ru-RU" sz="2800" b="1" dirty="0">
                <a:solidFill>
                  <a:srgbClr val="C00000"/>
                </a:solidFill>
                <a:latin typeface="Monotype Corsiva" charset="0"/>
              </a:rPr>
              <a:t>Режиссерская игра</a:t>
            </a:r>
          </a:p>
        </p:txBody>
      </p:sp>
    </p:spTree>
    <p:extLst>
      <p:ext uri="{BB962C8B-B14F-4D97-AF65-F5344CB8AC3E}">
        <p14:creationId xmlns="" xmlns:p14="http://schemas.microsoft.com/office/powerpoint/2010/main" val="341565342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684338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ru-RU" b="1" dirty="0"/>
              <a:t>Интерактивные технологии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 </a:t>
            </a:r>
            <a:r>
              <a:rPr lang="ru-RU" b="1" dirty="0"/>
              <a:t>работе с </a:t>
            </a:r>
            <a:r>
              <a:rPr lang="ru-RU" b="1" dirty="0" smtClean="0"/>
              <a:t>дошкольниками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2666" y="2895600"/>
            <a:ext cx="8094133" cy="211666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000" b="1" dirty="0"/>
              <a:t>Проектные технологии. </a:t>
            </a:r>
            <a:r>
              <a:rPr lang="ru-RU" sz="4000" b="1" dirty="0" smtClean="0"/>
              <a:t>Развитие </a:t>
            </a:r>
            <a:r>
              <a:rPr lang="ru-RU" sz="4000" b="1" dirty="0"/>
              <a:t>исследовательских </a:t>
            </a:r>
            <a:r>
              <a:rPr lang="ru-RU" sz="4000" b="1" dirty="0" smtClean="0"/>
              <a:t>умений</a:t>
            </a:r>
            <a:r>
              <a:rPr lang="ru-RU" sz="4000" b="1" dirty="0"/>
              <a:t/>
            </a:r>
            <a:br>
              <a:rPr lang="ru-RU" sz="4000" b="1" dirty="0"/>
            </a:br>
            <a:r>
              <a:rPr lang="ru-RU" sz="4000" b="1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4000" b="1" dirty="0">
                <a:solidFill>
                  <a:schemeClr val="tx2">
                    <a:lumMod val="75000"/>
                  </a:schemeClr>
                </a:solidFill>
              </a:rPr>
            </a:br>
            <a:endParaRPr lang="ru-RU" sz="40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800711272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3200" b="1" dirty="0" smtClean="0"/>
              <a:t>Проектные технологии. </a:t>
            </a:r>
            <a:br>
              <a:rPr lang="ru-RU" sz="3200" b="1" dirty="0" smtClean="0"/>
            </a:br>
            <a:r>
              <a:rPr lang="ru-RU" sz="3200" b="1" dirty="0" smtClean="0"/>
              <a:t>Развитие исследовательских умений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79388" indent="447675" algn="just">
              <a:buNone/>
            </a:pPr>
            <a:r>
              <a:rPr lang="ru-RU" sz="2500" b="1" dirty="0" smtClean="0"/>
              <a:t>Проектная деятельность </a:t>
            </a:r>
            <a:r>
              <a:rPr lang="ru-RU" sz="2500" dirty="0" smtClean="0"/>
              <a:t>– сложноорганизованный̆ процесс, предполагающий̆ не частные изменения в методике проведения отдельных занятий, а системные преобразования всего учебного и воспитательного процесса. Проектная деятельность предполагает различные формы активности детей̆, логично взаимосвязанные с разными этапами реализации замысла, поэтому она выходит за рамки традиционной̆ сетки занятий в детском саду (Н.Е. </a:t>
            </a:r>
            <a:r>
              <a:rPr lang="ru-RU" sz="2500" dirty="0" err="1" smtClean="0"/>
              <a:t>Веракса</a:t>
            </a:r>
            <a:r>
              <a:rPr lang="ru-RU" sz="2500" dirty="0" smtClean="0"/>
              <a:t>).              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23850" y="115888"/>
            <a:ext cx="8445500" cy="97631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90000"/>
              </a:lnSpc>
              <a:defRPr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200" b="1" dirty="0" smtClean="0"/>
              <a:t>Проектные </a:t>
            </a:r>
            <a:r>
              <a:rPr lang="ru-RU" sz="3200" b="1" dirty="0"/>
              <a:t>технологии.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Развитие </a:t>
            </a:r>
            <a:r>
              <a:rPr lang="ru-RU" sz="3200" b="1" dirty="0"/>
              <a:t>исследовательских </a:t>
            </a:r>
            <a:r>
              <a:rPr lang="ru-RU" sz="3200" b="1" dirty="0" smtClean="0"/>
              <a:t>умений</a:t>
            </a:r>
            <a:r>
              <a:rPr lang="ru-RU" sz="3200" b="1" dirty="0"/>
              <a:t/>
            </a:r>
            <a:br>
              <a:rPr lang="ru-RU" sz="3200" b="1" dirty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750" y="1628775"/>
            <a:ext cx="8147050" cy="4895850"/>
          </a:xfrm>
        </p:spPr>
        <p:txBody>
          <a:bodyPr/>
          <a:lstStyle/>
          <a:p>
            <a:pPr marL="179388" indent="179388" algn="just">
              <a:buFontTx/>
              <a:buNone/>
              <a:defRPr/>
            </a:pPr>
            <a:r>
              <a:rPr lang="ru-RU" sz="2500" b="1" dirty="0" smtClean="0"/>
              <a:t>Основными теоретическими позициями проектного обучения являются:</a:t>
            </a:r>
          </a:p>
          <a:p>
            <a:pPr marL="627063" indent="-358775" algn="just">
              <a:buFont typeface="Wingdings" pitchFamily="2" charset="2"/>
              <a:buChar char="§"/>
              <a:defRPr/>
            </a:pPr>
            <a:r>
              <a:rPr lang="ru-RU" sz="2500" dirty="0" smtClean="0"/>
              <a:t>в центре внимания – ребенок;</a:t>
            </a:r>
          </a:p>
          <a:p>
            <a:pPr marL="627063" indent="-358775" algn="just">
              <a:buFont typeface="Wingdings" pitchFamily="2" charset="2"/>
              <a:buChar char="§"/>
              <a:defRPr/>
            </a:pPr>
            <a:r>
              <a:rPr lang="ru-RU" sz="2500" dirty="0" err="1" smtClean="0"/>
              <a:t>образовательныи</a:t>
            </a:r>
            <a:r>
              <a:rPr lang="ru-RU" sz="2500" dirty="0" smtClean="0"/>
              <a:t>̆ процесс строится в логике деятельности, </a:t>
            </a:r>
            <a:r>
              <a:rPr lang="ru-RU" sz="2500" dirty="0" err="1" smtClean="0"/>
              <a:t>имеющеи</a:t>
            </a:r>
            <a:r>
              <a:rPr lang="ru-RU" sz="2500" dirty="0" smtClean="0"/>
              <a:t>̆ смысл для ребенка;</a:t>
            </a:r>
          </a:p>
          <a:p>
            <a:pPr marL="627063" indent="-358775" algn="just">
              <a:buFont typeface="Wingdings" pitchFamily="2" charset="2"/>
              <a:buChar char="§"/>
              <a:defRPr/>
            </a:pPr>
            <a:r>
              <a:rPr lang="ru-RU" sz="2500" dirty="0" err="1" smtClean="0"/>
              <a:t>индивидуальныи</a:t>
            </a:r>
            <a:r>
              <a:rPr lang="ru-RU" sz="2500" dirty="0" smtClean="0"/>
              <a:t>̆ темп работы над проектом обеспечивает выход каждого ребенка на свой уровень;</a:t>
            </a:r>
          </a:p>
          <a:p>
            <a:pPr marL="627063" indent="-358775" algn="just">
              <a:buFont typeface="Wingdings" pitchFamily="2" charset="2"/>
              <a:buChar char="§"/>
              <a:defRPr/>
            </a:pPr>
            <a:r>
              <a:rPr lang="ru-RU" sz="2500" dirty="0" smtClean="0"/>
              <a:t>глубоко осознанное усвоение базовых знаний обеспечивается за счет универсального их использования в разных ситуациях. 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98234208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908050"/>
          </a:xfrm>
          <a:gradFill rotWithShape="1">
            <a:gsLst>
              <a:gs pos="0">
                <a:srgbClr val="FFFFFF"/>
              </a:gs>
              <a:gs pos="100000">
                <a:srgbClr val="C0C0C0"/>
              </a:gs>
            </a:gsLst>
            <a:path path="shape">
              <a:fillToRect l="50000" t="50000" r="50000" b="50000"/>
            </a:path>
          </a:gradFill>
        </p:spPr>
        <p:txBody>
          <a:bodyPr>
            <a:noAutofit/>
          </a:bodyPr>
          <a:lstStyle/>
          <a:p>
            <a:pPr>
              <a:defRPr/>
            </a:pPr>
            <a:r>
              <a:rPr kumimoji="0" lang="ru-RU" sz="3200" b="1" dirty="0">
                <a:latin typeface="+mn-lt"/>
              </a:rPr>
              <a:t>Актуальность использования </a:t>
            </a:r>
            <a:r>
              <a:rPr kumimoji="0" lang="ru-RU" sz="3200" b="1" dirty="0" smtClean="0">
                <a:latin typeface="+mn-lt"/>
              </a:rPr>
              <a:t/>
            </a:r>
            <a:br>
              <a:rPr kumimoji="0" lang="ru-RU" sz="3200" b="1" dirty="0" smtClean="0">
                <a:latin typeface="+mn-lt"/>
              </a:rPr>
            </a:br>
            <a:r>
              <a:rPr kumimoji="0" lang="ru-RU" sz="3200" b="1" dirty="0" smtClean="0">
                <a:latin typeface="+mn-lt"/>
              </a:rPr>
              <a:t>проектной деятельности</a:t>
            </a:r>
            <a:endParaRPr kumimoji="0" lang="ru-RU" sz="3200" b="1" dirty="0">
              <a:latin typeface="+mn-lt"/>
            </a:endParaRPr>
          </a:p>
        </p:txBody>
      </p:sp>
      <p:sp>
        <p:nvSpPr>
          <p:cNvPr id="20482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79388" y="1196975"/>
            <a:ext cx="8640762" cy="5472113"/>
          </a:xfrm>
          <a:noFill/>
        </p:spPr>
        <p:txBody>
          <a:bodyPr>
            <a:normAutofit/>
          </a:bodyPr>
          <a:lstStyle/>
          <a:p>
            <a:pPr marL="538163" indent="-269875" algn="just">
              <a:buFont typeface="Wingdings" pitchFamily="2" charset="2"/>
              <a:buChar char="§"/>
              <a:defRPr/>
            </a:pPr>
            <a:r>
              <a:rPr kumimoji="0" lang="ru-RU" sz="2500" dirty="0">
                <a:solidFill>
                  <a:schemeClr val="tx1"/>
                </a:solidFill>
              </a:rPr>
              <a:t>абсолютно  в каждом ребенке есть явные или скрытые потенциальные возможности и способности;</a:t>
            </a:r>
          </a:p>
          <a:p>
            <a:pPr marL="538163" indent="-269875" algn="just">
              <a:buFont typeface="Wingdings" pitchFamily="2" charset="2"/>
              <a:buChar char="§"/>
              <a:defRPr/>
            </a:pPr>
            <a:r>
              <a:rPr kumimoji="0" lang="ru-RU" sz="2500" dirty="0">
                <a:solidFill>
                  <a:schemeClr val="tx1"/>
                </a:solidFill>
              </a:rPr>
              <a:t>в каждом возрасте есть свои </a:t>
            </a:r>
            <a:r>
              <a:rPr kumimoji="0" lang="ru-RU" sz="2500" dirty="0" err="1">
                <a:solidFill>
                  <a:schemeClr val="tx1"/>
                </a:solidFill>
              </a:rPr>
              <a:t>сензитивные</a:t>
            </a:r>
            <a:r>
              <a:rPr kumimoji="0" lang="ru-RU" sz="2500" dirty="0">
                <a:solidFill>
                  <a:schemeClr val="tx1"/>
                </a:solidFill>
              </a:rPr>
              <a:t> периоды;</a:t>
            </a:r>
          </a:p>
          <a:p>
            <a:pPr marL="538163" indent="-269875" algn="just">
              <a:buFont typeface="Wingdings" pitchFamily="2" charset="2"/>
              <a:buChar char="§"/>
              <a:defRPr/>
            </a:pPr>
            <a:r>
              <a:rPr kumimoji="0" lang="ru-RU" sz="2500" dirty="0">
                <a:solidFill>
                  <a:schemeClr val="tx1"/>
                </a:solidFill>
              </a:rPr>
              <a:t>ребенок интуитивно стремится к получению новых знаний и проникновению в суть предметов и явлений окружающего его мира;</a:t>
            </a:r>
          </a:p>
          <a:p>
            <a:pPr marL="538163" indent="-269875" algn="just">
              <a:buFont typeface="Wingdings" pitchFamily="2" charset="2"/>
              <a:buChar char="§"/>
              <a:defRPr/>
            </a:pPr>
            <a:r>
              <a:rPr kumimoji="0" lang="ru-RU" sz="2500" dirty="0" smtClean="0">
                <a:solidFill>
                  <a:schemeClr val="tx1"/>
                </a:solidFill>
              </a:rPr>
              <a:t>ребенок </a:t>
            </a:r>
            <a:r>
              <a:rPr lang="ru-RU" sz="2500" dirty="0">
                <a:solidFill>
                  <a:schemeClr val="tx1"/>
                </a:solidFill>
              </a:rPr>
              <a:t>–</a:t>
            </a:r>
            <a:r>
              <a:rPr kumimoji="0" lang="ru-RU" sz="2500" dirty="0" smtClean="0">
                <a:solidFill>
                  <a:schemeClr val="tx1"/>
                </a:solidFill>
              </a:rPr>
              <a:t> активный </a:t>
            </a:r>
            <a:r>
              <a:rPr kumimoji="0" lang="ru-RU" sz="2500" dirty="0">
                <a:solidFill>
                  <a:schemeClr val="tx1"/>
                </a:solidFill>
              </a:rPr>
              <a:t>исследователь, экспериментатор, преобразователь, ему все время надо действовать.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454254624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123825"/>
            <a:ext cx="8229600" cy="898525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/>
              <a:t>Основные виды </a:t>
            </a:r>
            <a:r>
              <a:rPr lang="ru-RU" sz="3600" b="1" dirty="0"/>
              <a:t>проектной </a:t>
            </a:r>
            <a:r>
              <a:rPr lang="ru-RU" sz="3600" b="1" dirty="0" smtClean="0"/>
              <a:t>деятельности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73730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15875">
              <a:spcBef>
                <a:spcPts val="0"/>
              </a:spcBef>
              <a:buNone/>
            </a:pPr>
            <a:endParaRPr lang="ru-RU" sz="2500" dirty="0" smtClean="0">
              <a:ea typeface="Tahoma" pitchFamily="34" charset="0"/>
              <a:cs typeface="Tahoma" pitchFamily="34" charset="0"/>
            </a:endParaRPr>
          </a:p>
          <a:p>
            <a:pPr indent="374650">
              <a:spcBef>
                <a:spcPts val="0"/>
              </a:spcBef>
              <a:buNone/>
            </a:pPr>
            <a:r>
              <a:rPr lang="ru-RU" sz="2500" dirty="0" smtClean="0">
                <a:ea typeface="Tahoma" pitchFamily="34" charset="0"/>
                <a:cs typeface="Tahoma" pitchFamily="34" charset="0"/>
              </a:rPr>
              <a:t>Выделяют </a:t>
            </a:r>
            <a:r>
              <a:rPr lang="ru-RU" sz="2500" dirty="0">
                <a:ea typeface="Tahoma" pitchFamily="34" charset="0"/>
                <a:cs typeface="Tahoma" pitchFamily="34" charset="0"/>
              </a:rPr>
              <a:t>три основных вида </a:t>
            </a:r>
            <a:r>
              <a:rPr lang="ru-RU" sz="2500" dirty="0" smtClean="0">
                <a:ea typeface="Tahoma" pitchFamily="34" charset="0"/>
                <a:cs typeface="Tahoma" pitchFamily="34" charset="0"/>
              </a:rPr>
              <a:t>проектной деятельности</a:t>
            </a:r>
            <a:r>
              <a:rPr lang="ru-RU" sz="2500" dirty="0">
                <a:ea typeface="Tahoma" pitchFamily="34" charset="0"/>
                <a:cs typeface="Tahoma" pitchFamily="34" charset="0"/>
              </a:rPr>
              <a:t>:</a:t>
            </a:r>
          </a:p>
          <a:p>
            <a:pPr marL="627063" indent="-268288">
              <a:spcBef>
                <a:spcPts val="0"/>
              </a:spcBef>
              <a:buFont typeface="Wingdings" pitchFamily="2" charset="2"/>
              <a:buChar char="§"/>
            </a:pPr>
            <a:r>
              <a:rPr lang="ru-RU" sz="2500" dirty="0" smtClean="0">
                <a:ea typeface="Tahoma" pitchFamily="34" charset="0"/>
                <a:cs typeface="Tahoma" pitchFamily="34" charset="0"/>
              </a:rPr>
              <a:t>творческую;</a:t>
            </a:r>
            <a:endParaRPr lang="ru-RU" sz="2500" dirty="0">
              <a:ea typeface="Tahoma" pitchFamily="34" charset="0"/>
              <a:cs typeface="Tahoma" pitchFamily="34" charset="0"/>
            </a:endParaRPr>
          </a:p>
          <a:p>
            <a:pPr marL="627063" indent="-268288">
              <a:spcBef>
                <a:spcPts val="0"/>
              </a:spcBef>
              <a:buFont typeface="Wingdings" pitchFamily="2" charset="2"/>
              <a:buChar char="§"/>
            </a:pPr>
            <a:r>
              <a:rPr lang="ru-RU" sz="2500" dirty="0" smtClean="0">
                <a:ea typeface="Tahoma" pitchFamily="34" charset="0"/>
                <a:cs typeface="Tahoma" pitchFamily="34" charset="0"/>
              </a:rPr>
              <a:t>исследовательскую;</a:t>
            </a:r>
            <a:endParaRPr lang="ru-RU" sz="2500" dirty="0">
              <a:ea typeface="Tahoma" pitchFamily="34" charset="0"/>
              <a:cs typeface="Tahoma" pitchFamily="34" charset="0"/>
            </a:endParaRPr>
          </a:p>
          <a:p>
            <a:pPr marL="627063" indent="-268288">
              <a:spcBef>
                <a:spcPts val="0"/>
              </a:spcBef>
              <a:buFont typeface="Wingdings" pitchFamily="2" charset="2"/>
              <a:buChar char="§"/>
            </a:pPr>
            <a:r>
              <a:rPr lang="ru-RU" sz="2500" dirty="0" smtClean="0">
                <a:ea typeface="Tahoma" pitchFamily="34" charset="0"/>
                <a:cs typeface="Tahoma" pitchFamily="34" charset="0"/>
              </a:rPr>
              <a:t>нормативную.</a:t>
            </a:r>
          </a:p>
          <a:p>
            <a:pPr>
              <a:spcBef>
                <a:spcPts val="0"/>
              </a:spcBef>
              <a:buFont typeface="Wingdings" pitchFamily="2" charset="2"/>
              <a:buChar char="§"/>
            </a:pPr>
            <a:endParaRPr lang="ru-RU" sz="2500" dirty="0">
              <a:ea typeface="Tahoma" pitchFamily="34" charset="0"/>
              <a:cs typeface="Tahoma" pitchFamily="34" charset="0"/>
            </a:endParaRPr>
          </a:p>
          <a:p>
            <a:pPr indent="374650">
              <a:spcBef>
                <a:spcPts val="0"/>
              </a:spcBef>
              <a:buNone/>
            </a:pPr>
            <a:r>
              <a:rPr lang="ru-RU" sz="2500" dirty="0">
                <a:ea typeface="Tahoma" pitchFamily="34" charset="0"/>
                <a:cs typeface="Tahoma" pitchFamily="34" charset="0"/>
              </a:rPr>
              <a:t>Каждый этих видов обладает своими особенностями и характерными этапами </a:t>
            </a:r>
            <a:r>
              <a:rPr lang="ru-RU" sz="2500" dirty="0" smtClean="0">
                <a:ea typeface="Tahoma" pitchFamily="34" charset="0"/>
                <a:cs typeface="Tahoma" pitchFamily="34" charset="0"/>
              </a:rPr>
              <a:t>реализации.</a:t>
            </a:r>
            <a:endParaRPr lang="ru-RU" sz="2500" dirty="0">
              <a:ea typeface="Tahoma" pitchFamily="34" charset="0"/>
              <a:cs typeface="Tahoma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319446164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154897"/>
            <a:ext cx="8229600" cy="820946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/>
              <a:t>Исследовательская проектная деятельность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7906" y="975843"/>
            <a:ext cx="8711460" cy="5591728"/>
          </a:xfrm>
        </p:spPr>
        <p:txBody>
          <a:bodyPr>
            <a:noAutofit/>
          </a:bodyPr>
          <a:lstStyle/>
          <a:p>
            <a:pPr marL="0" indent="358775" algn="just">
              <a:spcBef>
                <a:spcPts val="0"/>
              </a:spcBef>
              <a:buNone/>
            </a:pPr>
            <a:r>
              <a:rPr lang="ru-RU" sz="2400" dirty="0" smtClean="0"/>
              <a:t>Своеобразие исследовательской проектной деятельности определяется ее целью: исследование предполагает получение ответа на вопрос, почему существует то или иное явление и как оно объясняется с точки зрения современного знания.</a:t>
            </a:r>
          </a:p>
          <a:p>
            <a:pPr marL="0" indent="15875" algn="just">
              <a:spcBef>
                <a:spcPts val="0"/>
              </a:spcBef>
              <a:buNone/>
            </a:pPr>
            <a:endParaRPr lang="ru-RU" sz="2400" dirty="0" smtClean="0"/>
          </a:p>
          <a:p>
            <a:pPr marL="0" indent="15875" algn="just">
              <a:spcBef>
                <a:spcPts val="0"/>
              </a:spcBef>
              <a:buNone/>
            </a:pPr>
            <a:r>
              <a:rPr lang="ru-RU" sz="2400" b="1" dirty="0" smtClean="0"/>
              <a:t>Этапы исследовательской проектной деятельности:</a:t>
            </a:r>
          </a:p>
          <a:p>
            <a:pPr marL="358775" algn="just">
              <a:spcBef>
                <a:spcPts val="0"/>
              </a:spcBef>
              <a:buFont typeface="Wingdings" pitchFamily="2" charset="2"/>
              <a:buChar char="§"/>
            </a:pPr>
            <a:r>
              <a:rPr lang="ru-RU" sz="2400" b="1" dirty="0" smtClean="0"/>
              <a:t>Первый этап </a:t>
            </a:r>
            <a:r>
              <a:rPr lang="ru-RU" sz="2400" dirty="0" smtClean="0"/>
              <a:t>предполагает создание ситуации, в ходе которой ребенок самостоятельно приходит к формулировке исследовательской задачи.</a:t>
            </a:r>
          </a:p>
          <a:p>
            <a:pPr marL="358775" algn="just">
              <a:spcBef>
                <a:spcPts val="0"/>
              </a:spcBef>
              <a:buFont typeface="Wingdings" pitchFamily="2" charset="2"/>
              <a:buChar char="§"/>
            </a:pPr>
            <a:r>
              <a:rPr lang="ru-RU" sz="2400" b="1" dirty="0" smtClean="0"/>
              <a:t>На втором этапе </a:t>
            </a:r>
            <a:r>
              <a:rPr lang="ru-RU" sz="2400" dirty="0" smtClean="0"/>
              <a:t>ребенок включен в проектную деятельность.</a:t>
            </a:r>
          </a:p>
          <a:p>
            <a:pPr marL="358775" algn="just">
              <a:spcBef>
                <a:spcPts val="0"/>
              </a:spcBef>
              <a:buFont typeface="Wingdings" pitchFamily="2" charset="2"/>
              <a:buChar char="§"/>
            </a:pPr>
            <a:r>
              <a:rPr lang="ru-RU" sz="2400" b="1" dirty="0" smtClean="0"/>
              <a:t>Третий этап </a:t>
            </a:r>
            <a:r>
              <a:rPr lang="ru-RU" sz="2400" dirty="0" smtClean="0"/>
              <a:t>– защита проекта.</a:t>
            </a:r>
          </a:p>
          <a:p>
            <a:pPr marL="358775" algn="just">
              <a:spcBef>
                <a:spcPts val="0"/>
              </a:spcBef>
              <a:buFont typeface="Wingdings" pitchFamily="2" charset="2"/>
              <a:buChar char="§"/>
            </a:pPr>
            <a:r>
              <a:rPr lang="ru-RU" sz="2400" b="1" dirty="0" smtClean="0"/>
              <a:t>На четвертом этапе </a:t>
            </a:r>
            <a:r>
              <a:rPr lang="ru-RU" sz="2400" dirty="0" smtClean="0"/>
              <a:t>педагог организует выставку  и придумывает различные задания и интеллектуальные игры для закрепления и систематизации материала, представленного в детских проектах.</a:t>
            </a:r>
          </a:p>
          <a:p>
            <a:pPr marL="358775" indent="15875" algn="just">
              <a:spcBef>
                <a:spcPts val="0"/>
              </a:spcBef>
              <a:buNone/>
            </a:pP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756519528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139406"/>
            <a:ext cx="8229600" cy="789967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ru-RU" sz="3200" b="1" dirty="0" smtClean="0"/>
              <a:t>Творческая </a:t>
            </a:r>
            <a:r>
              <a:rPr lang="ru-RU" sz="3200" b="1" dirty="0"/>
              <a:t>проектная деятельность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3896" y="1243940"/>
            <a:ext cx="8696479" cy="5339120"/>
          </a:xfrm>
        </p:spPr>
        <p:txBody>
          <a:bodyPr>
            <a:normAutofit fontScale="92500" lnSpcReduction="20000"/>
          </a:bodyPr>
          <a:lstStyle/>
          <a:p>
            <a:pPr marL="358775" indent="358775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700" dirty="0" smtClean="0"/>
              <a:t>Творческий проект обычно носит долгосрочный  и коллективный характер, где каждый ребенок предлагает свою идею.</a:t>
            </a:r>
          </a:p>
          <a:p>
            <a:pPr marL="358775" indent="15875" algn="just">
              <a:lnSpc>
                <a:spcPct val="110000"/>
              </a:lnSpc>
              <a:spcBef>
                <a:spcPts val="0"/>
              </a:spcBef>
              <a:buNone/>
            </a:pPr>
            <a:endParaRPr lang="ru-RU" sz="2700" dirty="0" smtClean="0"/>
          </a:p>
          <a:p>
            <a:pPr marL="717550" indent="-358775" algn="just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ru-RU" sz="2700" b="1" dirty="0" smtClean="0"/>
              <a:t>На первом этапе </a:t>
            </a:r>
            <a:r>
              <a:rPr lang="ru-RU" sz="2700" dirty="0" smtClean="0"/>
              <a:t>проводится подготовительная работа (обсуждаются и выбираются темы).</a:t>
            </a:r>
          </a:p>
          <a:p>
            <a:pPr marL="717550" indent="-358775" algn="just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ru-RU" sz="2700" b="1" dirty="0" smtClean="0"/>
              <a:t>На втором этапе </a:t>
            </a:r>
            <a:r>
              <a:rPr lang="ru-RU" sz="2700" dirty="0" smtClean="0"/>
              <a:t>определяются мотивы участия детей в предстоящем проекте.</a:t>
            </a:r>
          </a:p>
          <a:p>
            <a:pPr marL="717550" indent="-358775" algn="just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ru-RU" sz="2700" b="1" dirty="0" smtClean="0"/>
              <a:t>На третьем этапе </a:t>
            </a:r>
            <a:r>
              <a:rPr lang="ru-RU" sz="2700" dirty="0" smtClean="0"/>
              <a:t>дети высказывают свои идеи реализации проекта, рисуют схемы, обсуждают последовательность работы и участие родителей.</a:t>
            </a:r>
          </a:p>
          <a:p>
            <a:pPr marL="717550" indent="-358775" algn="just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ru-RU" sz="2700" b="1" dirty="0" smtClean="0"/>
              <a:t>Четвертый этап </a:t>
            </a:r>
            <a:r>
              <a:rPr lang="ru-RU" sz="2700" dirty="0" smtClean="0"/>
              <a:t>– реализация общего замысла. Педагоги продумывают, как будет представлен продукт.</a:t>
            </a:r>
          </a:p>
          <a:p>
            <a:pPr marL="717550" indent="-358775" algn="just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ru-RU" sz="2700" b="1" dirty="0" smtClean="0"/>
              <a:t>На пятом этапе </a:t>
            </a:r>
            <a:r>
              <a:rPr lang="ru-RU" sz="2700" dirty="0" smtClean="0"/>
              <a:t>осуществляется презентация продукта творческого проекта.</a:t>
            </a:r>
          </a:p>
          <a:p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229757021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154897"/>
            <a:ext cx="8229600" cy="619582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ru-RU" sz="3200" b="1" dirty="0" smtClean="0"/>
              <a:t>Нормативная </a:t>
            </a:r>
            <a:r>
              <a:rPr lang="ru-RU" sz="3200" b="1" dirty="0"/>
              <a:t>проектная деятельность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2730" y="882905"/>
            <a:ext cx="8498542" cy="5762113"/>
          </a:xfrm>
        </p:spPr>
        <p:txBody>
          <a:bodyPr>
            <a:noAutofit/>
          </a:bodyPr>
          <a:lstStyle/>
          <a:p>
            <a:pPr indent="284163" algn="just">
              <a:buNone/>
            </a:pPr>
            <a:r>
              <a:rPr lang="ru-RU" sz="2100" dirty="0" smtClean="0"/>
              <a:t>Нормативные ситуации, сопровождающие жизнь ребенка, можно разделить на три группы: </a:t>
            </a:r>
          </a:p>
          <a:p>
            <a:pPr indent="15875" algn="just">
              <a:buNone/>
            </a:pPr>
            <a:r>
              <a:rPr lang="ru-RU" sz="2100" dirty="0" smtClean="0"/>
              <a:t>1) запрещающие; </a:t>
            </a:r>
          </a:p>
          <a:p>
            <a:pPr indent="15875" algn="just">
              <a:buNone/>
            </a:pPr>
            <a:r>
              <a:rPr lang="ru-RU" sz="2100" dirty="0" smtClean="0"/>
              <a:t>2) позитивно нормирующие; </a:t>
            </a:r>
          </a:p>
          <a:p>
            <a:pPr indent="15875" algn="just">
              <a:buNone/>
            </a:pPr>
            <a:r>
              <a:rPr lang="ru-RU" sz="2100" dirty="0" smtClean="0"/>
              <a:t>3) поддерживающие инициативу  ребенка, приводящие к созданию новой нормы – нормотворческие.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100" b="1" dirty="0" smtClean="0"/>
              <a:t>На первом этапе </a:t>
            </a:r>
            <a:r>
              <a:rPr lang="ru-RU" sz="2100" dirty="0" smtClean="0"/>
              <a:t>воспитатель выделяет ситуации и инициирует обсуждение вариантов поведения в той или иной ситуации и тех нежелательных последствий, которые могут возникнуть.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100" b="1" dirty="0" smtClean="0"/>
              <a:t>На втором этапе </a:t>
            </a:r>
            <a:r>
              <a:rPr lang="ru-RU" sz="2100" dirty="0" smtClean="0"/>
              <a:t>просит изобразить нежелательные последствия (символические рисунки) и по очереди рассказать.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100" b="1" dirty="0" smtClean="0"/>
              <a:t>Третий этап </a:t>
            </a:r>
            <a:r>
              <a:rPr lang="ru-RU" sz="2100" dirty="0" smtClean="0"/>
              <a:t>– обсуждение и зарисовка правил и пояснение. Создание книги (альбома) правил. Под каждым рисунком воспитатель подписывает соответствующее правило.</a:t>
            </a:r>
          </a:p>
          <a:p>
            <a:pPr indent="284163" algn="just">
              <a:buNone/>
            </a:pPr>
            <a:r>
              <a:rPr lang="ru-RU" sz="2100" dirty="0" smtClean="0"/>
              <a:t>Примеры: «Как вести себя в ходе игры?», «Правила пользования ножницами».</a:t>
            </a:r>
            <a:endParaRPr lang="ru-RU" sz="21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458775533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5" descr="C:\Documents and Settings\хозяин\Рабочий стол\Мал гений\IMG_1111.JPG"/>
          <p:cNvPicPr>
            <a:picLocks noChangeAspect="1" noChangeArrowheads="1"/>
          </p:cNvPicPr>
          <p:nvPr/>
        </p:nvPicPr>
        <p:blipFill>
          <a:blip r:embed="rId2">
            <a:lum bright="8000" contrast="8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349500"/>
            <a:ext cx="3429000" cy="25733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2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79388" y="188913"/>
            <a:ext cx="5113337" cy="6408737"/>
          </a:xfrm>
          <a:solidFill>
            <a:srgbClr val="FFFFFF"/>
          </a:solidFill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 typeface="Wingdings" charset="0"/>
              <a:buNone/>
            </a:pPr>
            <a:r>
              <a:rPr kumimoji="0" lang="ru-RU" b="1" dirty="0">
                <a:solidFill>
                  <a:schemeClr val="tx1"/>
                </a:solidFill>
                <a:cs typeface="Times New Roman" charset="0"/>
              </a:rPr>
              <a:t>Индикаторы эффективности использования проектной </a:t>
            </a:r>
            <a:r>
              <a:rPr kumimoji="0" lang="ru-RU" b="1" dirty="0" smtClean="0">
                <a:solidFill>
                  <a:schemeClr val="tx1"/>
                </a:solidFill>
                <a:cs typeface="Times New Roman" charset="0"/>
              </a:rPr>
              <a:t>деятельности:</a:t>
            </a:r>
            <a:endParaRPr kumimoji="0" lang="ru-RU" b="1" dirty="0">
              <a:solidFill>
                <a:schemeClr val="tx1"/>
              </a:solidFill>
              <a:cs typeface="Times New Roman" charset="0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None/>
            </a:pPr>
            <a:endParaRPr kumimoji="0" lang="ru-RU" sz="2800" b="1" i="1" dirty="0">
              <a:latin typeface="Times New Roman" charset="0"/>
              <a:cs typeface="Times New Roman" charset="0"/>
            </a:endParaRPr>
          </a:p>
          <a:p>
            <a:pPr marL="358775" indent="-269875" algn="l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kumimoji="0" lang="ru-RU" sz="2500" dirty="0">
                <a:solidFill>
                  <a:schemeClr val="tx1"/>
                </a:solidFill>
              </a:rPr>
              <a:t>в проектной деятельности расширяется социально-познавательное пространство детей;</a:t>
            </a:r>
          </a:p>
          <a:p>
            <a:pPr marL="358775" indent="-269875" algn="l" eaLnBrk="1" hangingPunct="1">
              <a:lnSpc>
                <a:spcPct val="80000"/>
              </a:lnSpc>
              <a:buFont typeface="Wingdings" pitchFamily="2" charset="2"/>
              <a:buChar char="§"/>
            </a:pPr>
            <a:endParaRPr kumimoji="0" lang="ru-RU" sz="2500" dirty="0">
              <a:solidFill>
                <a:schemeClr val="tx1"/>
              </a:solidFill>
            </a:endParaRPr>
          </a:p>
          <a:p>
            <a:pPr marL="358775" indent="-269875" algn="l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kumimoji="0" lang="ru-RU" sz="2500" dirty="0">
                <a:solidFill>
                  <a:schemeClr val="tx1"/>
                </a:solidFill>
              </a:rPr>
              <a:t>развиваются познавательная </a:t>
            </a:r>
            <a:r>
              <a:rPr kumimoji="0" lang="ru-RU" sz="2500" dirty="0" smtClean="0">
                <a:solidFill>
                  <a:schemeClr val="tx1"/>
                </a:solidFill>
              </a:rPr>
              <a:t>и </a:t>
            </a:r>
            <a:r>
              <a:rPr kumimoji="0" lang="ru-RU" sz="2500" dirty="0">
                <a:solidFill>
                  <a:schemeClr val="tx1"/>
                </a:solidFill>
              </a:rPr>
              <a:t>творческая </a:t>
            </a:r>
            <a:r>
              <a:rPr kumimoji="0" lang="ru-RU" sz="2500" dirty="0" smtClean="0">
                <a:solidFill>
                  <a:schemeClr val="tx1"/>
                </a:solidFill>
              </a:rPr>
              <a:t>активность; </a:t>
            </a:r>
            <a:endParaRPr kumimoji="0" lang="ru-RU" sz="2500" dirty="0">
              <a:solidFill>
                <a:schemeClr val="tx1"/>
              </a:solidFill>
            </a:endParaRPr>
          </a:p>
          <a:p>
            <a:pPr marL="358775" indent="-269875" algn="l" eaLnBrk="1" hangingPunct="1">
              <a:lnSpc>
                <a:spcPct val="80000"/>
              </a:lnSpc>
              <a:buFont typeface="Wingdings" pitchFamily="2" charset="2"/>
              <a:buChar char="§"/>
            </a:pPr>
            <a:endParaRPr kumimoji="0" lang="ru-RU" sz="2500" dirty="0">
              <a:solidFill>
                <a:schemeClr val="tx1"/>
              </a:solidFill>
            </a:endParaRPr>
          </a:p>
          <a:p>
            <a:pPr marL="358775" indent="-269875" algn="l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kumimoji="0" lang="ru-RU" sz="2500" dirty="0">
                <a:solidFill>
                  <a:schemeClr val="tx1"/>
                </a:solidFill>
              </a:rPr>
              <a:t>общие интеллектуальные способности;</a:t>
            </a:r>
          </a:p>
          <a:p>
            <a:pPr marL="358775" indent="-269875" algn="l" eaLnBrk="1" hangingPunct="1">
              <a:lnSpc>
                <a:spcPct val="80000"/>
              </a:lnSpc>
              <a:buFont typeface="Wingdings" pitchFamily="2" charset="2"/>
              <a:buChar char="§"/>
            </a:pPr>
            <a:endParaRPr kumimoji="0" lang="ru-RU" sz="2500" dirty="0">
              <a:solidFill>
                <a:schemeClr val="tx1"/>
              </a:solidFill>
            </a:endParaRPr>
          </a:p>
          <a:p>
            <a:pPr marL="358775" indent="-269875" algn="l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kumimoji="0" lang="ru-RU" sz="2500" dirty="0">
                <a:solidFill>
                  <a:schemeClr val="tx1"/>
                </a:solidFill>
              </a:rPr>
              <a:t>формируется познавательная мотивация.  </a:t>
            </a:r>
          </a:p>
          <a:p>
            <a:pPr algn="just" eaLnBrk="1" hangingPunct="1">
              <a:lnSpc>
                <a:spcPct val="80000"/>
              </a:lnSpc>
              <a:buFont typeface="Wingdings" charset="0"/>
              <a:buNone/>
            </a:pPr>
            <a:endParaRPr kumimoji="0" lang="ru-RU" sz="2500" b="1" dirty="0">
              <a:cs typeface="Times New Roman" charset="0"/>
            </a:endParaRPr>
          </a:p>
        </p:txBody>
      </p:sp>
      <p:pic>
        <p:nvPicPr>
          <p:cNvPr id="71683" name="Picture 4" descr="C:\Documents and Settings\хозяин\Рабочий стол\Мал гений\IMG_11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0"/>
            <a:ext cx="3286125" cy="24653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84" name="Picture 7" descr="C:\Documents and Settings\хозяин\Рабочий стол\проект\IMG_159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8" y="4340225"/>
            <a:ext cx="3357562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7376413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684338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ru-RU" b="1" dirty="0"/>
              <a:t>Интерактивные технологии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 </a:t>
            </a:r>
            <a:r>
              <a:rPr lang="ru-RU" b="1" dirty="0"/>
              <a:t>работе с </a:t>
            </a:r>
            <a:r>
              <a:rPr lang="ru-RU" b="1" dirty="0" smtClean="0"/>
              <a:t>дошкольниками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95600"/>
            <a:ext cx="8094133" cy="21166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4400" b="1" dirty="0">
                <a:solidFill>
                  <a:schemeClr val="tx2">
                    <a:lumMod val="75000"/>
                  </a:schemeClr>
                </a:solidFill>
              </a:rPr>
            </a:b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46805" y="3105835"/>
            <a:ext cx="5740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/>
              <a:t>ТРИЗ – </a:t>
            </a:r>
            <a:r>
              <a:rPr lang="en-US" sz="4000" b="1" dirty="0" err="1" smtClean="0"/>
              <a:t>теория</a:t>
            </a:r>
            <a:r>
              <a:rPr lang="ru-RU" sz="4000" b="1" dirty="0" smtClean="0"/>
              <a:t> </a:t>
            </a:r>
            <a:r>
              <a:rPr lang="en-US" sz="4000" b="1" dirty="0" err="1" smtClean="0"/>
              <a:t>решения</a:t>
            </a:r>
            <a:r>
              <a:rPr lang="en-US" sz="4000" b="1" dirty="0" smtClean="0"/>
              <a:t> </a:t>
            </a:r>
            <a:r>
              <a:rPr lang="en-US" sz="4000" b="1" dirty="0" err="1"/>
              <a:t>изобретательных</a:t>
            </a:r>
            <a:r>
              <a:rPr lang="en-US" sz="4000" b="1" dirty="0"/>
              <a:t> </a:t>
            </a:r>
            <a:r>
              <a:rPr lang="en-US" sz="4000" b="1" dirty="0" err="1" smtClean="0"/>
              <a:t>задач</a:t>
            </a:r>
            <a:endParaRPr lang="ru-RU" sz="4000" b="1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425483746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31788" y="141288"/>
            <a:ext cx="8229600" cy="1001712"/>
          </a:xfrm>
          <a:solidFill>
            <a:srgbClr val="B7DEE8"/>
          </a:solidFill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600" b="1" dirty="0" smtClean="0">
                <a:latin typeface="+mn-lt"/>
              </a:rPr>
              <a:t>ТРИЗ – </a:t>
            </a:r>
            <a:r>
              <a:rPr lang="en-US" sz="3600" b="1" dirty="0" err="1" smtClean="0">
                <a:latin typeface="+mn-lt"/>
              </a:rPr>
              <a:t>теория</a:t>
            </a:r>
            <a:r>
              <a:rPr lang="en-US" sz="3600" b="1" dirty="0" smtClean="0">
                <a:latin typeface="+mn-lt"/>
              </a:rPr>
              <a:t> </a:t>
            </a:r>
            <a:r>
              <a:rPr lang="en-US" sz="3600" b="1" dirty="0" err="1" smtClean="0">
                <a:latin typeface="+mn-lt"/>
              </a:rPr>
              <a:t>решения</a:t>
            </a:r>
            <a:r>
              <a:rPr lang="en-US" sz="3600" b="1" dirty="0" smtClean="0">
                <a:latin typeface="+mn-lt"/>
              </a:rPr>
              <a:t> </a:t>
            </a:r>
            <a:r>
              <a:rPr lang="ru-RU" sz="3600" b="1" dirty="0" smtClean="0">
                <a:latin typeface="+mn-lt"/>
              </a:rPr>
              <a:t/>
            </a:r>
            <a:br>
              <a:rPr lang="ru-RU" sz="3600" b="1" dirty="0" smtClean="0">
                <a:latin typeface="+mn-lt"/>
              </a:rPr>
            </a:br>
            <a:r>
              <a:rPr lang="en-US" sz="3600" b="1" dirty="0" err="1" smtClean="0">
                <a:latin typeface="+mn-lt"/>
              </a:rPr>
              <a:t>изобретательных</a:t>
            </a:r>
            <a:r>
              <a:rPr lang="en-US" sz="3600" b="1" dirty="0" smtClean="0">
                <a:latin typeface="+mn-lt"/>
              </a:rPr>
              <a:t> </a:t>
            </a:r>
            <a:r>
              <a:rPr lang="en-US" sz="3600" b="1" dirty="0" err="1" smtClean="0">
                <a:latin typeface="+mn-lt"/>
              </a:rPr>
              <a:t>задач</a:t>
            </a:r>
            <a:r>
              <a:rPr lang="en-US" sz="3600" b="1" dirty="0" smtClean="0">
                <a:latin typeface="+mn-lt"/>
              </a:rPr>
              <a:t> </a:t>
            </a:r>
            <a:endParaRPr lang="ru-RU" sz="36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8750" y="1474789"/>
            <a:ext cx="8667750" cy="4970836"/>
          </a:xfrm>
        </p:spPr>
        <p:txBody>
          <a:bodyPr>
            <a:normAutofit fontScale="62500" lnSpcReduction="20000"/>
          </a:bodyPr>
          <a:lstStyle/>
          <a:p>
            <a:pPr>
              <a:defRPr/>
            </a:pPr>
            <a:endParaRPr lang="ru-RU" dirty="0" smtClean="0"/>
          </a:p>
          <a:p>
            <a:pPr indent="374650" algn="just">
              <a:buNone/>
              <a:defRPr/>
            </a:pPr>
            <a:r>
              <a:rPr lang="en-US" sz="3600" dirty="0" err="1" smtClean="0"/>
              <a:t>Основателем</a:t>
            </a:r>
            <a:r>
              <a:rPr lang="en-US" sz="3600" dirty="0" smtClean="0"/>
              <a:t> </a:t>
            </a:r>
            <a:r>
              <a:rPr lang="en-US" sz="3600" dirty="0" err="1"/>
              <a:t>является</a:t>
            </a:r>
            <a:r>
              <a:rPr lang="en-US" sz="3600" dirty="0"/>
              <a:t> </a:t>
            </a:r>
            <a:r>
              <a:rPr lang="en-US" sz="3600" dirty="0" err="1"/>
              <a:t>Генрих</a:t>
            </a:r>
            <a:r>
              <a:rPr lang="en-US" sz="3600" dirty="0"/>
              <a:t> </a:t>
            </a:r>
            <a:r>
              <a:rPr lang="en-US" sz="3600" dirty="0" err="1"/>
              <a:t>Саулович</a:t>
            </a:r>
            <a:r>
              <a:rPr lang="en-US" sz="3600" dirty="0"/>
              <a:t> </a:t>
            </a:r>
            <a:r>
              <a:rPr lang="en-US" sz="3600" dirty="0" err="1"/>
              <a:t>Альтшуллер</a:t>
            </a:r>
            <a:r>
              <a:rPr lang="en-US" sz="3600" dirty="0"/>
              <a:t>. </a:t>
            </a:r>
            <a:r>
              <a:rPr lang="en-US" sz="3600" dirty="0" err="1"/>
              <a:t>Главная</a:t>
            </a:r>
            <a:r>
              <a:rPr lang="en-US" sz="3600" dirty="0"/>
              <a:t> </a:t>
            </a:r>
            <a:r>
              <a:rPr lang="en-US" sz="3600" dirty="0" err="1"/>
              <a:t>идея</a:t>
            </a:r>
            <a:r>
              <a:rPr lang="en-US" sz="3600" dirty="0"/>
              <a:t> </a:t>
            </a:r>
            <a:r>
              <a:rPr lang="en-US" sz="3600" dirty="0" err="1"/>
              <a:t>его</a:t>
            </a:r>
            <a:r>
              <a:rPr lang="en-US" sz="3600" dirty="0"/>
              <a:t> </a:t>
            </a:r>
            <a:r>
              <a:rPr lang="en-US" sz="3600" dirty="0" err="1"/>
              <a:t>технологии</a:t>
            </a:r>
            <a:r>
              <a:rPr lang="en-US" sz="3600" dirty="0"/>
              <a:t> </a:t>
            </a:r>
            <a:r>
              <a:rPr lang="en-US" sz="3600" dirty="0" err="1"/>
              <a:t>состоит</a:t>
            </a:r>
            <a:r>
              <a:rPr lang="en-US" sz="3600" dirty="0"/>
              <a:t> в </a:t>
            </a:r>
            <a:r>
              <a:rPr lang="en-US" sz="3600" dirty="0" err="1"/>
              <a:t>том</a:t>
            </a:r>
            <a:r>
              <a:rPr lang="en-US" sz="3600" dirty="0"/>
              <a:t>, </a:t>
            </a:r>
            <a:r>
              <a:rPr lang="en-US" sz="3600" dirty="0" err="1"/>
              <a:t>что</a:t>
            </a:r>
            <a:r>
              <a:rPr lang="en-US" sz="3600" dirty="0"/>
              <a:t> </a:t>
            </a:r>
            <a:r>
              <a:rPr lang="en-US" sz="3600" dirty="0" err="1"/>
              <a:t>технические</a:t>
            </a:r>
            <a:r>
              <a:rPr lang="en-US" sz="3600" dirty="0"/>
              <a:t> </a:t>
            </a:r>
            <a:r>
              <a:rPr lang="en-US" sz="3600" dirty="0" err="1"/>
              <a:t>системы</a:t>
            </a:r>
            <a:r>
              <a:rPr lang="en-US" sz="3600" dirty="0"/>
              <a:t> </a:t>
            </a:r>
            <a:r>
              <a:rPr lang="en-US" sz="3600" dirty="0" err="1"/>
              <a:t>возникают</a:t>
            </a:r>
            <a:r>
              <a:rPr lang="en-US" sz="3600" dirty="0"/>
              <a:t> и развиваются </a:t>
            </a:r>
            <a:r>
              <a:rPr lang="en-US" sz="3600" dirty="0" err="1"/>
              <a:t>не</a:t>
            </a:r>
            <a:r>
              <a:rPr lang="en-US" sz="3600" dirty="0"/>
              <a:t> «</a:t>
            </a:r>
            <a:r>
              <a:rPr lang="en-US" sz="3600" dirty="0" err="1"/>
              <a:t>как</a:t>
            </a:r>
            <a:r>
              <a:rPr lang="en-US" sz="3600" dirty="0"/>
              <a:t> </a:t>
            </a:r>
            <a:r>
              <a:rPr lang="en-US" sz="3600" dirty="0" err="1"/>
              <a:t>попало</a:t>
            </a:r>
            <a:r>
              <a:rPr lang="en-US" sz="3600" dirty="0"/>
              <a:t>», а </a:t>
            </a:r>
            <a:r>
              <a:rPr lang="en-US" sz="3600" dirty="0" err="1"/>
              <a:t>по</a:t>
            </a:r>
            <a:r>
              <a:rPr lang="en-US" sz="3600" dirty="0"/>
              <a:t> </a:t>
            </a:r>
            <a:r>
              <a:rPr lang="en-US" sz="3600" dirty="0" err="1"/>
              <a:t>определенным</a:t>
            </a:r>
            <a:r>
              <a:rPr lang="en-US" sz="3600" dirty="0"/>
              <a:t> </a:t>
            </a:r>
            <a:r>
              <a:rPr lang="en-US" sz="3600" dirty="0" err="1"/>
              <a:t>законам</a:t>
            </a:r>
            <a:r>
              <a:rPr lang="en-US" sz="3600" dirty="0"/>
              <a:t>: </a:t>
            </a:r>
            <a:r>
              <a:rPr lang="en-US" sz="3600" dirty="0" err="1"/>
              <a:t>эти</a:t>
            </a:r>
            <a:r>
              <a:rPr lang="en-US" sz="3600" dirty="0"/>
              <a:t> </a:t>
            </a:r>
            <a:r>
              <a:rPr lang="en-US" sz="3600" dirty="0" err="1"/>
              <a:t>законы</a:t>
            </a:r>
            <a:r>
              <a:rPr lang="en-US" sz="3600" dirty="0"/>
              <a:t> </a:t>
            </a:r>
            <a:r>
              <a:rPr lang="en-US" sz="3600" dirty="0" err="1"/>
              <a:t>можно</a:t>
            </a:r>
            <a:r>
              <a:rPr lang="en-US" sz="3600" dirty="0"/>
              <a:t> </a:t>
            </a:r>
            <a:r>
              <a:rPr lang="en-US" sz="3600" dirty="0" err="1"/>
              <a:t>познать</a:t>
            </a:r>
            <a:r>
              <a:rPr lang="en-US" sz="3600" dirty="0"/>
              <a:t> и </a:t>
            </a:r>
            <a:r>
              <a:rPr lang="en-US" sz="3600" dirty="0" err="1"/>
              <a:t>использовать</a:t>
            </a:r>
            <a:r>
              <a:rPr lang="en-US" sz="3600" dirty="0"/>
              <a:t> </a:t>
            </a:r>
            <a:r>
              <a:rPr lang="en-US" sz="3600" dirty="0" err="1"/>
              <a:t>для</a:t>
            </a:r>
            <a:r>
              <a:rPr lang="en-US" sz="3600" dirty="0"/>
              <a:t> </a:t>
            </a:r>
            <a:r>
              <a:rPr lang="en-US" sz="3600" dirty="0" err="1"/>
              <a:t>сознательного</a:t>
            </a:r>
            <a:r>
              <a:rPr lang="en-US" sz="3600" dirty="0"/>
              <a:t> – </a:t>
            </a:r>
            <a:r>
              <a:rPr lang="en-US" sz="3600" dirty="0" err="1"/>
              <a:t>без</a:t>
            </a:r>
            <a:r>
              <a:rPr lang="en-US" sz="3600" dirty="0"/>
              <a:t> </a:t>
            </a:r>
            <a:r>
              <a:rPr lang="en-US" sz="3600" dirty="0" err="1"/>
              <a:t>множества</a:t>
            </a:r>
            <a:r>
              <a:rPr lang="en-US" sz="3600" dirty="0"/>
              <a:t> </a:t>
            </a:r>
            <a:r>
              <a:rPr lang="en-US" sz="3600" dirty="0" err="1"/>
              <a:t>пустых</a:t>
            </a:r>
            <a:r>
              <a:rPr lang="en-US" sz="3600" dirty="0"/>
              <a:t> </a:t>
            </a:r>
            <a:r>
              <a:rPr lang="en-US" sz="3600" dirty="0" err="1"/>
              <a:t>проб</a:t>
            </a:r>
            <a:r>
              <a:rPr lang="en-US" sz="3600" dirty="0"/>
              <a:t> – </a:t>
            </a:r>
            <a:r>
              <a:rPr lang="en-US" sz="3600" dirty="0" err="1"/>
              <a:t>решения</a:t>
            </a:r>
            <a:r>
              <a:rPr lang="en-US" sz="3600" dirty="0"/>
              <a:t> </a:t>
            </a:r>
            <a:r>
              <a:rPr lang="en-US" sz="3600" dirty="0" err="1"/>
              <a:t>изобретательских</a:t>
            </a:r>
            <a:r>
              <a:rPr lang="en-US" sz="3600" dirty="0"/>
              <a:t> </a:t>
            </a:r>
            <a:r>
              <a:rPr lang="en-US" sz="3600" dirty="0" err="1" smtClean="0"/>
              <a:t>задач</a:t>
            </a:r>
            <a:r>
              <a:rPr lang="ru-RU" sz="3600" dirty="0"/>
              <a:t>.</a:t>
            </a:r>
            <a:endParaRPr lang="en-US" sz="3600" dirty="0" smtClean="0"/>
          </a:p>
          <a:p>
            <a:pPr indent="374650" algn="just">
              <a:buNone/>
              <a:defRPr/>
            </a:pPr>
            <a:r>
              <a:rPr lang="en-US" sz="3600" dirty="0" err="1"/>
              <a:t>Технология</a:t>
            </a:r>
            <a:r>
              <a:rPr lang="en-US" sz="3600" dirty="0"/>
              <a:t> Г.С. </a:t>
            </a:r>
            <a:r>
              <a:rPr lang="en-US" sz="3600" dirty="0" err="1"/>
              <a:t>Альтшуллера</a:t>
            </a:r>
            <a:r>
              <a:rPr lang="en-US" sz="3600" dirty="0"/>
              <a:t> </a:t>
            </a:r>
            <a:r>
              <a:rPr lang="en-US" sz="3600" dirty="0" err="1"/>
              <a:t>в</a:t>
            </a:r>
            <a:r>
              <a:rPr lang="en-US" sz="3600" dirty="0"/>
              <a:t> </a:t>
            </a:r>
            <a:r>
              <a:rPr lang="en-US" sz="3600" dirty="0" err="1"/>
              <a:t>течение</a:t>
            </a:r>
            <a:r>
              <a:rPr lang="en-US" sz="3600" dirty="0"/>
              <a:t> </a:t>
            </a:r>
            <a:r>
              <a:rPr lang="en-US" sz="3600" dirty="0" err="1"/>
              <a:t>многих</a:t>
            </a:r>
            <a:r>
              <a:rPr lang="en-US" sz="3600" dirty="0"/>
              <a:t> </a:t>
            </a:r>
            <a:r>
              <a:rPr lang="en-US" sz="3600" dirty="0" err="1"/>
              <a:t>лет</a:t>
            </a:r>
            <a:r>
              <a:rPr lang="en-US" sz="3600" dirty="0"/>
              <a:t> </a:t>
            </a:r>
            <a:r>
              <a:rPr lang="en-US" sz="3600" dirty="0" err="1"/>
              <a:t>с</a:t>
            </a:r>
            <a:r>
              <a:rPr lang="en-US" sz="3600" dirty="0"/>
              <a:t> </a:t>
            </a:r>
            <a:r>
              <a:rPr lang="en-US" sz="3600" dirty="0" err="1"/>
              <a:t>успехом</a:t>
            </a:r>
            <a:r>
              <a:rPr lang="en-US" sz="3600" dirty="0"/>
              <a:t> </a:t>
            </a:r>
            <a:r>
              <a:rPr lang="en-US" sz="3600" dirty="0" err="1"/>
              <a:t>использовалась</a:t>
            </a:r>
            <a:r>
              <a:rPr lang="en-US" sz="3600" dirty="0"/>
              <a:t> </a:t>
            </a:r>
            <a:r>
              <a:rPr lang="en-US" sz="3600" dirty="0" err="1"/>
              <a:t>в</a:t>
            </a:r>
            <a:r>
              <a:rPr lang="en-US" sz="3600" dirty="0"/>
              <a:t> </a:t>
            </a:r>
            <a:r>
              <a:rPr lang="en-US" sz="3600" dirty="0" err="1"/>
              <a:t>работе</a:t>
            </a:r>
            <a:r>
              <a:rPr lang="en-US" sz="3600" dirty="0"/>
              <a:t> </a:t>
            </a:r>
            <a:r>
              <a:rPr lang="en-US" sz="3600" dirty="0" err="1"/>
              <a:t>с</a:t>
            </a:r>
            <a:r>
              <a:rPr lang="en-US" sz="3600" dirty="0"/>
              <a:t> </a:t>
            </a:r>
            <a:r>
              <a:rPr lang="en-US" sz="3600" dirty="0" err="1"/>
              <a:t>детьми</a:t>
            </a:r>
            <a:r>
              <a:rPr lang="en-US" sz="3600" dirty="0"/>
              <a:t> </a:t>
            </a:r>
            <a:r>
              <a:rPr lang="en-US" sz="3600" dirty="0" err="1"/>
              <a:t>на</a:t>
            </a:r>
            <a:r>
              <a:rPr lang="en-US" sz="3600" dirty="0"/>
              <a:t> </a:t>
            </a:r>
            <a:r>
              <a:rPr lang="en-US" sz="3600" dirty="0" err="1"/>
              <a:t>станциях</a:t>
            </a:r>
            <a:r>
              <a:rPr lang="en-US" sz="3600" dirty="0"/>
              <a:t> </a:t>
            </a:r>
            <a:r>
              <a:rPr lang="en-US" sz="3600" dirty="0" err="1"/>
              <a:t>юных</a:t>
            </a:r>
            <a:r>
              <a:rPr lang="en-US" sz="3600" dirty="0"/>
              <a:t> </a:t>
            </a:r>
            <a:r>
              <a:rPr lang="en-US" sz="3600" dirty="0" err="1"/>
              <a:t>техников</a:t>
            </a:r>
            <a:r>
              <a:rPr lang="en-US" sz="3600" dirty="0"/>
              <a:t>, </a:t>
            </a:r>
            <a:r>
              <a:rPr lang="en-US" sz="3600" dirty="0" err="1"/>
              <a:t>где</a:t>
            </a:r>
            <a:r>
              <a:rPr lang="en-US" sz="3600" dirty="0"/>
              <a:t> </a:t>
            </a:r>
            <a:r>
              <a:rPr lang="en-US" sz="3600" dirty="0" err="1"/>
              <a:t>и</a:t>
            </a:r>
            <a:r>
              <a:rPr lang="en-US" sz="3600" dirty="0"/>
              <a:t> </a:t>
            </a:r>
            <a:r>
              <a:rPr lang="en-US" sz="3600" dirty="0" err="1"/>
              <a:t>появилась</a:t>
            </a:r>
            <a:r>
              <a:rPr lang="en-US" sz="3600" dirty="0"/>
              <a:t> </a:t>
            </a:r>
            <a:r>
              <a:rPr lang="en-US" sz="3600" dirty="0" err="1"/>
              <a:t>ее</a:t>
            </a:r>
            <a:r>
              <a:rPr lang="en-US" sz="3600" dirty="0"/>
              <a:t> </a:t>
            </a:r>
            <a:r>
              <a:rPr lang="en-US" sz="3600" dirty="0" err="1"/>
              <a:t>вторая</a:t>
            </a:r>
            <a:r>
              <a:rPr lang="en-US" sz="3600" dirty="0"/>
              <a:t> </a:t>
            </a:r>
            <a:r>
              <a:rPr lang="en-US" sz="3600" dirty="0" err="1"/>
              <a:t>часть</a:t>
            </a:r>
            <a:r>
              <a:rPr lang="en-US" sz="3600" dirty="0"/>
              <a:t> – </a:t>
            </a:r>
            <a:r>
              <a:rPr lang="en-US" sz="3600" dirty="0" err="1"/>
              <a:t>творческая</a:t>
            </a:r>
            <a:r>
              <a:rPr lang="en-US" sz="3600" dirty="0"/>
              <a:t> </a:t>
            </a:r>
            <a:r>
              <a:rPr lang="en-US" sz="3600" dirty="0" err="1"/>
              <a:t>педагогика</a:t>
            </a:r>
            <a:r>
              <a:rPr lang="en-US" sz="3600" dirty="0"/>
              <a:t>, </a:t>
            </a:r>
            <a:r>
              <a:rPr lang="en-US" sz="3600" dirty="0" err="1"/>
              <a:t>а</a:t>
            </a:r>
            <a:r>
              <a:rPr lang="en-US" sz="3600" dirty="0"/>
              <a:t> </a:t>
            </a:r>
            <a:r>
              <a:rPr lang="en-US" sz="3600" dirty="0" err="1"/>
              <a:t>затем</a:t>
            </a:r>
            <a:r>
              <a:rPr lang="en-US" sz="3600" dirty="0"/>
              <a:t> </a:t>
            </a:r>
            <a:r>
              <a:rPr lang="en-US" sz="3600" dirty="0" err="1"/>
              <a:t>и</a:t>
            </a:r>
            <a:r>
              <a:rPr lang="en-US" sz="3600" dirty="0"/>
              <a:t> </a:t>
            </a:r>
            <a:r>
              <a:rPr lang="en-US" sz="3600" dirty="0" err="1"/>
              <a:t>новый</a:t>
            </a:r>
            <a:r>
              <a:rPr lang="en-US" sz="3600" dirty="0"/>
              <a:t> </a:t>
            </a:r>
            <a:r>
              <a:rPr lang="en-US" sz="3600" dirty="0" err="1"/>
              <a:t>раздел</a:t>
            </a:r>
            <a:r>
              <a:rPr lang="en-US" sz="3600" dirty="0"/>
              <a:t> ТРИЗ – </a:t>
            </a:r>
            <a:r>
              <a:rPr lang="en-US" sz="3600" dirty="0" err="1"/>
              <a:t>теория</a:t>
            </a:r>
            <a:r>
              <a:rPr lang="en-US" sz="3600" dirty="0"/>
              <a:t> </a:t>
            </a:r>
            <a:r>
              <a:rPr lang="en-US" sz="3600" dirty="0" err="1"/>
              <a:t>развития</a:t>
            </a:r>
            <a:r>
              <a:rPr lang="en-US" sz="3600" dirty="0"/>
              <a:t> </a:t>
            </a:r>
            <a:r>
              <a:rPr lang="en-US" sz="3600" dirty="0" err="1"/>
              <a:t>творческой</a:t>
            </a:r>
            <a:r>
              <a:rPr lang="en-US" sz="3600" dirty="0"/>
              <a:t> </a:t>
            </a:r>
            <a:r>
              <a:rPr lang="en-US" sz="3600" dirty="0" err="1"/>
              <a:t>личности</a:t>
            </a:r>
            <a:r>
              <a:rPr lang="en-US" sz="3600" dirty="0"/>
              <a:t>.</a:t>
            </a:r>
            <a:endParaRPr lang="ru-RU" sz="3600" dirty="0"/>
          </a:p>
          <a:p>
            <a:pPr indent="374650" algn="just">
              <a:buNone/>
              <a:defRPr/>
            </a:pPr>
            <a:r>
              <a:rPr lang="en-US" sz="3600" dirty="0" err="1"/>
              <a:t>В</a:t>
            </a:r>
            <a:r>
              <a:rPr lang="en-US" sz="3600" dirty="0"/>
              <a:t> </a:t>
            </a:r>
            <a:r>
              <a:rPr lang="en-US" sz="3600" dirty="0" err="1"/>
              <a:t>настоящее</a:t>
            </a:r>
            <a:r>
              <a:rPr lang="en-US" sz="3600" dirty="0"/>
              <a:t> </a:t>
            </a:r>
            <a:r>
              <a:rPr lang="en-US" sz="3600" dirty="0" err="1"/>
              <a:t>время</a:t>
            </a:r>
            <a:r>
              <a:rPr lang="en-US" sz="3600" dirty="0"/>
              <a:t> </a:t>
            </a:r>
            <a:r>
              <a:rPr lang="en-US" sz="3600" dirty="0" err="1"/>
              <a:t>приемы</a:t>
            </a:r>
            <a:r>
              <a:rPr lang="en-US" sz="3600" dirty="0"/>
              <a:t> </a:t>
            </a:r>
            <a:r>
              <a:rPr lang="en-US" sz="3600" dirty="0" err="1"/>
              <a:t>и</a:t>
            </a:r>
            <a:r>
              <a:rPr lang="en-US" sz="3600" dirty="0"/>
              <a:t> </a:t>
            </a:r>
            <a:r>
              <a:rPr lang="en-US" sz="3600" dirty="0" err="1"/>
              <a:t>методы</a:t>
            </a:r>
            <a:r>
              <a:rPr lang="en-US" sz="3600" dirty="0"/>
              <a:t> </a:t>
            </a:r>
            <a:r>
              <a:rPr lang="en-US" sz="3600" dirty="0" err="1"/>
              <a:t>технического</a:t>
            </a:r>
            <a:r>
              <a:rPr lang="en-US" sz="3600" dirty="0"/>
              <a:t> ТРИЗ </a:t>
            </a:r>
            <a:r>
              <a:rPr lang="en-US" sz="3600" dirty="0" err="1"/>
              <a:t>с</a:t>
            </a:r>
            <a:r>
              <a:rPr lang="en-US" sz="3600" dirty="0"/>
              <a:t> </a:t>
            </a:r>
            <a:r>
              <a:rPr lang="en-US" sz="3600" dirty="0" err="1"/>
              <a:t>успехом</a:t>
            </a:r>
            <a:r>
              <a:rPr lang="en-US" sz="3600" dirty="0"/>
              <a:t> </a:t>
            </a:r>
            <a:r>
              <a:rPr lang="en-US" sz="3600" dirty="0" err="1"/>
              <a:t>используются</a:t>
            </a:r>
            <a:r>
              <a:rPr lang="en-US" sz="3600" dirty="0"/>
              <a:t> </a:t>
            </a:r>
            <a:r>
              <a:rPr lang="en-US" sz="3600" dirty="0" err="1"/>
              <a:t>в</a:t>
            </a:r>
            <a:r>
              <a:rPr lang="en-US" sz="3600" dirty="0"/>
              <a:t> </a:t>
            </a:r>
            <a:r>
              <a:rPr lang="en-US" sz="3600" dirty="0" err="1"/>
              <a:t>детских</a:t>
            </a:r>
            <a:r>
              <a:rPr lang="en-US" sz="3600" dirty="0"/>
              <a:t> </a:t>
            </a:r>
            <a:r>
              <a:rPr lang="en-US" sz="3600" dirty="0" err="1"/>
              <a:t>садах</a:t>
            </a:r>
            <a:r>
              <a:rPr lang="en-US" sz="3600" dirty="0"/>
              <a:t> </a:t>
            </a:r>
            <a:r>
              <a:rPr lang="en-US" sz="3600" dirty="0" err="1"/>
              <a:t>для</a:t>
            </a:r>
            <a:r>
              <a:rPr lang="en-US" sz="3600" dirty="0"/>
              <a:t> </a:t>
            </a:r>
            <a:r>
              <a:rPr lang="en-US" sz="3600" dirty="0" err="1"/>
              <a:t>развития</a:t>
            </a:r>
            <a:r>
              <a:rPr lang="en-US" sz="3600" dirty="0"/>
              <a:t> </a:t>
            </a:r>
            <a:r>
              <a:rPr lang="en-US" sz="3600" dirty="0" err="1"/>
              <a:t>у</a:t>
            </a:r>
            <a:r>
              <a:rPr lang="en-US" sz="3600" dirty="0"/>
              <a:t> </a:t>
            </a:r>
            <a:r>
              <a:rPr lang="en-US" sz="3600" dirty="0" err="1"/>
              <a:t>дошкольников</a:t>
            </a:r>
            <a:r>
              <a:rPr lang="en-US" sz="3600" dirty="0"/>
              <a:t> </a:t>
            </a:r>
            <a:r>
              <a:rPr lang="en-US" sz="3600" dirty="0" err="1"/>
              <a:t>изобретательской</a:t>
            </a:r>
            <a:r>
              <a:rPr lang="en-US" sz="3600" dirty="0"/>
              <a:t> </a:t>
            </a:r>
            <a:r>
              <a:rPr lang="en-US" sz="3600" dirty="0" err="1"/>
              <a:t>смекалки</a:t>
            </a:r>
            <a:r>
              <a:rPr lang="en-US" sz="3600" dirty="0"/>
              <a:t>, </a:t>
            </a:r>
            <a:r>
              <a:rPr lang="en-US" sz="3600" dirty="0" err="1"/>
              <a:t>творческого</a:t>
            </a:r>
            <a:r>
              <a:rPr lang="en-US" sz="3600" dirty="0"/>
              <a:t> </a:t>
            </a:r>
            <a:r>
              <a:rPr lang="en-US" sz="3600" dirty="0" err="1"/>
              <a:t>воображения</a:t>
            </a:r>
            <a:r>
              <a:rPr lang="en-US" sz="3600" dirty="0"/>
              <a:t>, </a:t>
            </a:r>
            <a:r>
              <a:rPr lang="en-US" sz="3600" dirty="0" err="1"/>
              <a:t>диалектического</a:t>
            </a:r>
            <a:r>
              <a:rPr lang="en-US" sz="3600" dirty="0"/>
              <a:t> </a:t>
            </a:r>
            <a:r>
              <a:rPr lang="en-US" sz="3600" dirty="0" err="1"/>
              <a:t>мышления</a:t>
            </a:r>
            <a:r>
              <a:rPr lang="en-US" sz="3600" dirty="0" smtClean="0"/>
              <a:t>. </a:t>
            </a:r>
            <a:endParaRPr lang="ru-RU" sz="36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334122188"/>
      </p:ext>
    </p:ext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20650" y="136525"/>
            <a:ext cx="8785225" cy="1012825"/>
          </a:xfrm>
          <a:solidFill>
            <a:srgbClr val="B7DEE8"/>
          </a:solidFill>
        </p:spPr>
        <p:txBody>
          <a:bodyPr>
            <a:noAutofit/>
          </a:bodyPr>
          <a:lstStyle/>
          <a:p>
            <a:pPr>
              <a:defRPr/>
            </a:pPr>
            <a:r>
              <a:rPr lang="en-US" sz="3200" b="1" dirty="0" smtClean="0"/>
              <a:t>ТРИЗ – </a:t>
            </a:r>
            <a:r>
              <a:rPr lang="en-US" sz="3200" b="1" dirty="0" err="1" smtClean="0"/>
              <a:t>теория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решения</a:t>
            </a:r>
            <a:r>
              <a:rPr lang="en-US" sz="3200" b="1" dirty="0" smtClean="0"/>
              <a:t>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en-US" sz="3200" b="1" dirty="0" err="1" smtClean="0"/>
              <a:t>изобретательных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задач</a:t>
            </a:r>
            <a:r>
              <a:rPr lang="en-US" sz="3200" b="1" dirty="0" smtClean="0"/>
              <a:t> 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625" y="1149350"/>
            <a:ext cx="8604250" cy="5397500"/>
          </a:xfrm>
        </p:spPr>
        <p:txBody>
          <a:bodyPr>
            <a:normAutofit/>
          </a:bodyPr>
          <a:lstStyle/>
          <a:p>
            <a:pPr indent="374650" algn="just">
              <a:buNone/>
              <a:defRPr/>
            </a:pPr>
            <a:r>
              <a:rPr lang="en-US" sz="2500" dirty="0" err="1"/>
              <a:t>Программа</a:t>
            </a:r>
            <a:r>
              <a:rPr lang="en-US" sz="2500" dirty="0"/>
              <a:t> ТРИЗ </a:t>
            </a:r>
            <a:r>
              <a:rPr lang="en-US" sz="2500" dirty="0" err="1"/>
              <a:t>для</a:t>
            </a:r>
            <a:r>
              <a:rPr lang="en-US" sz="2500" dirty="0"/>
              <a:t> </a:t>
            </a:r>
            <a:r>
              <a:rPr lang="en-US" sz="2500" dirty="0" err="1"/>
              <a:t>дошкольников</a:t>
            </a:r>
            <a:r>
              <a:rPr lang="en-US" sz="2500" dirty="0"/>
              <a:t> – </a:t>
            </a:r>
            <a:r>
              <a:rPr lang="en-US" sz="2500" dirty="0" err="1"/>
              <a:t>это</a:t>
            </a:r>
            <a:r>
              <a:rPr lang="en-US" sz="2500" dirty="0"/>
              <a:t> </a:t>
            </a:r>
            <a:r>
              <a:rPr lang="en-US" sz="2500" dirty="0" err="1"/>
              <a:t>программа</a:t>
            </a:r>
            <a:r>
              <a:rPr lang="en-US" sz="2500" dirty="0"/>
              <a:t> </a:t>
            </a:r>
            <a:r>
              <a:rPr lang="en-US" sz="2500" dirty="0" err="1"/>
              <a:t>коллективных</a:t>
            </a:r>
            <a:r>
              <a:rPr lang="en-US" sz="2500" dirty="0"/>
              <a:t> </a:t>
            </a:r>
            <a:r>
              <a:rPr lang="en-US" sz="2500" dirty="0" err="1"/>
              <a:t>игр</a:t>
            </a:r>
            <a:r>
              <a:rPr lang="en-US" sz="2500" dirty="0"/>
              <a:t> </a:t>
            </a:r>
            <a:r>
              <a:rPr lang="en-US" sz="2500" dirty="0" err="1"/>
              <a:t>и</a:t>
            </a:r>
            <a:r>
              <a:rPr lang="en-US" sz="2500" dirty="0"/>
              <a:t> </a:t>
            </a:r>
            <a:r>
              <a:rPr lang="en-US" sz="2500" dirty="0" err="1"/>
              <a:t>занятий</a:t>
            </a:r>
            <a:r>
              <a:rPr lang="en-US" sz="2500" dirty="0"/>
              <a:t> </a:t>
            </a:r>
            <a:r>
              <a:rPr lang="en-US" sz="2500" dirty="0" err="1"/>
              <a:t>с</a:t>
            </a:r>
            <a:r>
              <a:rPr lang="en-US" sz="2500" dirty="0"/>
              <a:t> </a:t>
            </a:r>
            <a:r>
              <a:rPr lang="en-US" sz="2500" dirty="0" err="1"/>
              <a:t>подробными</a:t>
            </a:r>
            <a:r>
              <a:rPr lang="en-US" sz="2500" dirty="0"/>
              <a:t> </a:t>
            </a:r>
            <a:r>
              <a:rPr lang="en-US" sz="2500" dirty="0" err="1"/>
              <a:t>методическими</a:t>
            </a:r>
            <a:r>
              <a:rPr lang="en-US" sz="2500" dirty="0"/>
              <a:t> </a:t>
            </a:r>
            <a:r>
              <a:rPr lang="en-US" sz="2500" dirty="0" err="1"/>
              <a:t>рекомендациями</a:t>
            </a:r>
            <a:r>
              <a:rPr lang="en-US" sz="2500" dirty="0"/>
              <a:t> </a:t>
            </a:r>
            <a:r>
              <a:rPr lang="en-US" sz="2500" dirty="0" err="1"/>
              <a:t>для</a:t>
            </a:r>
            <a:r>
              <a:rPr lang="en-US" sz="2500" dirty="0"/>
              <a:t> </a:t>
            </a:r>
            <a:r>
              <a:rPr lang="en-US" sz="2500" dirty="0" err="1"/>
              <a:t>воспитателей</a:t>
            </a:r>
            <a:r>
              <a:rPr lang="en-US" sz="2500" dirty="0"/>
              <a:t>. </a:t>
            </a:r>
            <a:r>
              <a:rPr lang="en-US" sz="2500" dirty="0" err="1"/>
              <a:t>Все</a:t>
            </a:r>
            <a:r>
              <a:rPr lang="en-US" sz="2500" dirty="0"/>
              <a:t> </a:t>
            </a:r>
            <a:r>
              <a:rPr lang="en-US" sz="2500" dirty="0" err="1"/>
              <a:t>занятия</a:t>
            </a:r>
            <a:r>
              <a:rPr lang="en-US" sz="2500" dirty="0"/>
              <a:t> </a:t>
            </a:r>
            <a:r>
              <a:rPr lang="en-US" sz="2500" dirty="0" err="1"/>
              <a:t>и</a:t>
            </a:r>
            <a:r>
              <a:rPr lang="en-US" sz="2500" dirty="0"/>
              <a:t> </a:t>
            </a:r>
            <a:r>
              <a:rPr lang="en-US" sz="2500" dirty="0" err="1"/>
              <a:t>игры</a:t>
            </a:r>
            <a:r>
              <a:rPr lang="en-US" sz="2500" dirty="0"/>
              <a:t> </a:t>
            </a:r>
            <a:r>
              <a:rPr lang="en-US" sz="2500" dirty="0" err="1"/>
              <a:t>предполагают</a:t>
            </a:r>
            <a:r>
              <a:rPr lang="en-US" sz="2500" dirty="0"/>
              <a:t> </a:t>
            </a:r>
            <a:r>
              <a:rPr lang="en-US" sz="2500" dirty="0" err="1"/>
              <a:t>самостоятельный</a:t>
            </a:r>
            <a:r>
              <a:rPr lang="en-US" sz="2500" dirty="0"/>
              <a:t> </a:t>
            </a:r>
            <a:r>
              <a:rPr lang="en-US" sz="2500" dirty="0" err="1"/>
              <a:t>выбор</a:t>
            </a:r>
            <a:r>
              <a:rPr lang="en-US" sz="2500" dirty="0"/>
              <a:t> </a:t>
            </a:r>
            <a:r>
              <a:rPr lang="en-US" sz="2500" dirty="0" err="1"/>
              <a:t>ребенком</a:t>
            </a:r>
            <a:r>
              <a:rPr lang="en-US" sz="2500" dirty="0"/>
              <a:t> </a:t>
            </a:r>
            <a:r>
              <a:rPr lang="en-US" sz="2500" dirty="0" err="1"/>
              <a:t>темы</a:t>
            </a:r>
            <a:r>
              <a:rPr lang="en-US" sz="2500" dirty="0"/>
              <a:t>, </a:t>
            </a:r>
            <a:r>
              <a:rPr lang="en-US" sz="2500" dirty="0" err="1"/>
              <a:t>материала</a:t>
            </a:r>
            <a:r>
              <a:rPr lang="en-US" sz="2500" dirty="0"/>
              <a:t> </a:t>
            </a:r>
            <a:r>
              <a:rPr lang="en-US" sz="2500" dirty="0" err="1"/>
              <a:t>и</a:t>
            </a:r>
            <a:r>
              <a:rPr lang="en-US" sz="2500" dirty="0"/>
              <a:t> </a:t>
            </a:r>
            <a:r>
              <a:rPr lang="en-US" sz="2500" dirty="0" err="1"/>
              <a:t>вида</a:t>
            </a:r>
            <a:r>
              <a:rPr lang="en-US" sz="2500" dirty="0"/>
              <a:t> </a:t>
            </a:r>
            <a:r>
              <a:rPr lang="en-US" sz="2500" dirty="0" err="1"/>
              <a:t>деятельности</a:t>
            </a:r>
            <a:r>
              <a:rPr lang="en-US" sz="2500" dirty="0"/>
              <a:t>. </a:t>
            </a:r>
            <a:r>
              <a:rPr lang="en-US" sz="2500" dirty="0" err="1"/>
              <a:t>Они</a:t>
            </a:r>
            <a:r>
              <a:rPr lang="en-US" sz="2500" dirty="0"/>
              <a:t> </a:t>
            </a:r>
            <a:r>
              <a:rPr lang="en-US" sz="2500" dirty="0" err="1"/>
              <a:t>учат</a:t>
            </a:r>
            <a:r>
              <a:rPr lang="en-US" sz="2500" dirty="0"/>
              <a:t> </a:t>
            </a:r>
            <a:r>
              <a:rPr lang="en-US" sz="2500" dirty="0" err="1"/>
              <a:t>детей</a:t>
            </a:r>
            <a:r>
              <a:rPr lang="en-US" sz="2500" dirty="0"/>
              <a:t> </a:t>
            </a:r>
            <a:r>
              <a:rPr lang="en-US" sz="2500" dirty="0" err="1"/>
              <a:t>выявлять</a:t>
            </a:r>
            <a:r>
              <a:rPr lang="en-US" sz="2500" dirty="0"/>
              <a:t> </a:t>
            </a:r>
            <a:r>
              <a:rPr lang="en-US" sz="2500" dirty="0" err="1"/>
              <a:t>противоречивые</a:t>
            </a:r>
            <a:r>
              <a:rPr lang="en-US" sz="2500" dirty="0"/>
              <a:t> </a:t>
            </a:r>
            <a:r>
              <a:rPr lang="en-US" sz="2500" dirty="0" err="1"/>
              <a:t>свойства</a:t>
            </a:r>
            <a:r>
              <a:rPr lang="en-US" sz="2500" dirty="0"/>
              <a:t> </a:t>
            </a:r>
            <a:r>
              <a:rPr lang="en-US" sz="2500" dirty="0" err="1"/>
              <a:t>предметов</a:t>
            </a:r>
            <a:r>
              <a:rPr lang="en-US" sz="2500" dirty="0"/>
              <a:t>, </a:t>
            </a:r>
            <a:r>
              <a:rPr lang="en-US" sz="2500" dirty="0" err="1"/>
              <a:t>явлений</a:t>
            </a:r>
            <a:r>
              <a:rPr lang="en-US" sz="2500" dirty="0"/>
              <a:t> </a:t>
            </a:r>
            <a:r>
              <a:rPr lang="en-US" sz="2500" dirty="0" err="1"/>
              <a:t>и</a:t>
            </a:r>
            <a:r>
              <a:rPr lang="en-US" sz="2500" dirty="0"/>
              <a:t> </a:t>
            </a:r>
            <a:r>
              <a:rPr lang="en-US" sz="2500" dirty="0" err="1"/>
              <a:t>разрешать</a:t>
            </a:r>
            <a:r>
              <a:rPr lang="en-US" sz="2500" dirty="0"/>
              <a:t> </a:t>
            </a:r>
            <a:r>
              <a:rPr lang="en-US" sz="2500" dirty="0" err="1"/>
              <a:t>эти</a:t>
            </a:r>
            <a:r>
              <a:rPr lang="en-US" sz="2500" dirty="0"/>
              <a:t> </a:t>
            </a:r>
            <a:r>
              <a:rPr lang="en-US" sz="2500" dirty="0" err="1"/>
              <a:t>противоречия</a:t>
            </a:r>
            <a:r>
              <a:rPr lang="en-US" sz="2500" dirty="0"/>
              <a:t>. </a:t>
            </a:r>
            <a:r>
              <a:rPr lang="en-US" sz="2500" dirty="0" err="1"/>
              <a:t>Разрешение</a:t>
            </a:r>
            <a:r>
              <a:rPr lang="en-US" sz="2500" dirty="0"/>
              <a:t> </a:t>
            </a:r>
            <a:r>
              <a:rPr lang="en-US" sz="2500" dirty="0" err="1"/>
              <a:t>противоречий</a:t>
            </a:r>
            <a:r>
              <a:rPr lang="en-US" sz="2500" dirty="0"/>
              <a:t> – </a:t>
            </a:r>
            <a:r>
              <a:rPr lang="en-US" sz="2500" dirty="0" err="1"/>
              <a:t>ключ</a:t>
            </a:r>
            <a:r>
              <a:rPr lang="en-US" sz="2500" dirty="0"/>
              <a:t> </a:t>
            </a:r>
            <a:r>
              <a:rPr lang="en-US" sz="2500" dirty="0" err="1"/>
              <a:t>к</a:t>
            </a:r>
            <a:r>
              <a:rPr lang="en-US" sz="2500" dirty="0"/>
              <a:t> </a:t>
            </a:r>
            <a:r>
              <a:rPr lang="en-US" sz="2500" dirty="0" err="1"/>
              <a:t>творческому</a:t>
            </a:r>
            <a:r>
              <a:rPr lang="en-US" sz="2500" dirty="0"/>
              <a:t> </a:t>
            </a:r>
            <a:r>
              <a:rPr lang="en-US" sz="2500" dirty="0" err="1"/>
              <a:t>мышлению</a:t>
            </a:r>
            <a:r>
              <a:rPr lang="en-US" sz="2500" dirty="0" smtClean="0"/>
              <a:t>.</a:t>
            </a:r>
            <a:endParaRPr lang="ru-RU" sz="2500" dirty="0" smtClean="0"/>
          </a:p>
          <a:p>
            <a:pPr indent="374650" algn="just">
              <a:buNone/>
              <a:defRPr/>
            </a:pPr>
            <a:r>
              <a:rPr lang="en-US" sz="2500" dirty="0" err="1"/>
              <a:t>Основным</a:t>
            </a:r>
            <a:r>
              <a:rPr lang="en-US" sz="2500" dirty="0"/>
              <a:t> </a:t>
            </a:r>
            <a:r>
              <a:rPr lang="en-US" sz="2500" dirty="0" err="1"/>
              <a:t>средством</a:t>
            </a:r>
            <a:r>
              <a:rPr lang="en-US" sz="2500" dirty="0"/>
              <a:t> </a:t>
            </a:r>
            <a:r>
              <a:rPr lang="en-US" sz="2500" dirty="0" err="1"/>
              <a:t>работы</a:t>
            </a:r>
            <a:r>
              <a:rPr lang="en-US" sz="2500" dirty="0"/>
              <a:t> </a:t>
            </a:r>
            <a:r>
              <a:rPr lang="en-US" sz="2500" dirty="0" err="1"/>
              <a:t>с</a:t>
            </a:r>
            <a:r>
              <a:rPr lang="en-US" sz="2500" dirty="0"/>
              <a:t> </a:t>
            </a:r>
            <a:r>
              <a:rPr lang="en-US" sz="2500" dirty="0" err="1"/>
              <a:t>детьми</a:t>
            </a:r>
            <a:r>
              <a:rPr lang="en-US" sz="2500" dirty="0"/>
              <a:t> </a:t>
            </a:r>
            <a:r>
              <a:rPr lang="en-US" sz="2500" dirty="0" err="1"/>
              <a:t>является</a:t>
            </a:r>
            <a:r>
              <a:rPr lang="en-US" sz="2500" dirty="0"/>
              <a:t> </a:t>
            </a:r>
            <a:r>
              <a:rPr lang="en-US" sz="2500" dirty="0" err="1"/>
              <a:t>педагогический</a:t>
            </a:r>
            <a:r>
              <a:rPr lang="en-US" sz="2500" dirty="0"/>
              <a:t> </a:t>
            </a:r>
            <a:r>
              <a:rPr lang="en-US" sz="2500" dirty="0" err="1"/>
              <a:t>поиск</a:t>
            </a:r>
            <a:r>
              <a:rPr lang="en-US" sz="2500" dirty="0"/>
              <a:t>. </a:t>
            </a:r>
            <a:r>
              <a:rPr lang="en-US" sz="2500" dirty="0" err="1"/>
              <a:t>Педагог</a:t>
            </a:r>
            <a:r>
              <a:rPr lang="en-US" sz="2500" dirty="0"/>
              <a:t> </a:t>
            </a:r>
            <a:r>
              <a:rPr lang="en-US" sz="2500" dirty="0" err="1"/>
              <a:t>не</a:t>
            </a:r>
            <a:r>
              <a:rPr lang="en-US" sz="2500" dirty="0"/>
              <a:t> </a:t>
            </a:r>
            <a:r>
              <a:rPr lang="en-US" sz="2500" dirty="0" err="1"/>
              <a:t>должен</a:t>
            </a:r>
            <a:r>
              <a:rPr lang="en-US" sz="2500" dirty="0"/>
              <a:t> </a:t>
            </a:r>
            <a:r>
              <a:rPr lang="en-US" sz="2500" dirty="0" err="1"/>
              <a:t>давать</a:t>
            </a:r>
            <a:r>
              <a:rPr lang="en-US" sz="2500" dirty="0"/>
              <a:t> </a:t>
            </a:r>
            <a:r>
              <a:rPr lang="en-US" sz="2500" dirty="0" err="1"/>
              <a:t>детям</a:t>
            </a:r>
            <a:r>
              <a:rPr lang="en-US" sz="2500" dirty="0"/>
              <a:t> </a:t>
            </a:r>
            <a:r>
              <a:rPr lang="en-US" sz="2500" dirty="0" err="1"/>
              <a:t>готовые</a:t>
            </a:r>
            <a:r>
              <a:rPr lang="en-US" sz="2500" dirty="0"/>
              <a:t> </a:t>
            </a:r>
            <a:r>
              <a:rPr lang="en-US" sz="2500" dirty="0" err="1"/>
              <a:t>знания</a:t>
            </a:r>
            <a:r>
              <a:rPr lang="en-US" sz="2500" dirty="0"/>
              <a:t>, </a:t>
            </a:r>
            <a:r>
              <a:rPr lang="en-US" sz="2500" dirty="0" err="1"/>
              <a:t>раскрывать</a:t>
            </a:r>
            <a:r>
              <a:rPr lang="en-US" sz="2500" dirty="0"/>
              <a:t> </a:t>
            </a:r>
            <a:r>
              <a:rPr lang="en-US" sz="2500" dirty="0" err="1"/>
              <a:t>перед</a:t>
            </a:r>
            <a:r>
              <a:rPr lang="en-US" sz="2500" dirty="0"/>
              <a:t> </a:t>
            </a:r>
            <a:r>
              <a:rPr lang="en-US" sz="2500" dirty="0" err="1"/>
              <a:t>ними</a:t>
            </a:r>
            <a:r>
              <a:rPr lang="en-US" sz="2500" dirty="0"/>
              <a:t> </a:t>
            </a:r>
            <a:r>
              <a:rPr lang="en-US" sz="2500" dirty="0" err="1"/>
              <a:t>истину</a:t>
            </a:r>
            <a:r>
              <a:rPr lang="en-US" sz="2500" dirty="0"/>
              <a:t>, </a:t>
            </a:r>
            <a:r>
              <a:rPr lang="en-US" sz="2500" dirty="0" err="1"/>
              <a:t>он</a:t>
            </a:r>
            <a:r>
              <a:rPr lang="en-US" sz="2500" dirty="0"/>
              <a:t> </a:t>
            </a:r>
            <a:r>
              <a:rPr lang="en-US" sz="2500" dirty="0" err="1"/>
              <a:t>должен</a:t>
            </a:r>
            <a:r>
              <a:rPr lang="en-US" sz="2500" dirty="0"/>
              <a:t> </a:t>
            </a:r>
            <a:r>
              <a:rPr lang="en-US" sz="2500" dirty="0" err="1"/>
              <a:t>учить</a:t>
            </a:r>
            <a:r>
              <a:rPr lang="en-US" sz="2500" dirty="0"/>
              <a:t> </a:t>
            </a:r>
            <a:r>
              <a:rPr lang="en-US" sz="2500" dirty="0" err="1"/>
              <a:t>ее</a:t>
            </a:r>
            <a:r>
              <a:rPr lang="en-US" sz="2500" dirty="0"/>
              <a:t> </a:t>
            </a:r>
            <a:r>
              <a:rPr lang="en-US" sz="2500" dirty="0" err="1"/>
              <a:t>находить</a:t>
            </a:r>
            <a:r>
              <a:rPr lang="en-US" sz="2500" dirty="0"/>
              <a:t>. </a:t>
            </a:r>
            <a:endParaRPr lang="ru-RU" sz="2500" dirty="0"/>
          </a:p>
          <a:p>
            <a:pPr>
              <a:defRPr/>
            </a:pPr>
            <a:endParaRPr lang="ru-RU" sz="2500" dirty="0" smtClean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54437410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30553" y="276638"/>
            <a:ext cx="8191172" cy="703937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en-US" sz="3600" b="1" dirty="0" err="1" smtClean="0"/>
              <a:t>Принципы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построения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занятий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по</a:t>
            </a:r>
            <a:r>
              <a:rPr lang="en-US" sz="3600" b="1" dirty="0" smtClean="0"/>
              <a:t> ТРИЗ</a:t>
            </a:r>
            <a:r>
              <a:rPr lang="ru-RU" sz="3600" b="1" dirty="0" smtClean="0"/>
              <a:t>: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4625" y="1371600"/>
            <a:ext cx="8729663" cy="5245100"/>
          </a:xfrm>
        </p:spPr>
        <p:txBody>
          <a:bodyPr>
            <a:normAutofit/>
          </a:bodyPr>
          <a:lstStyle/>
          <a:p>
            <a:pPr marL="358775" indent="-358775" algn="just"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500" dirty="0" err="1" smtClean="0"/>
              <a:t>Минимум</a:t>
            </a:r>
            <a:r>
              <a:rPr lang="en-US" sz="2500" dirty="0" smtClean="0"/>
              <a:t> </a:t>
            </a:r>
            <a:r>
              <a:rPr lang="en-US" sz="2500" dirty="0" err="1"/>
              <a:t>сообщения</a:t>
            </a:r>
            <a:r>
              <a:rPr lang="en-US" sz="2500" dirty="0"/>
              <a:t> </a:t>
            </a:r>
            <a:r>
              <a:rPr lang="en-US" sz="2500" dirty="0" err="1"/>
              <a:t>информации</a:t>
            </a:r>
            <a:r>
              <a:rPr lang="en-US" sz="2500" dirty="0"/>
              <a:t>, </a:t>
            </a:r>
            <a:r>
              <a:rPr lang="en-US" sz="2500" dirty="0" err="1"/>
              <a:t>максимум</a:t>
            </a:r>
            <a:r>
              <a:rPr lang="en-US" sz="2500" dirty="0"/>
              <a:t> </a:t>
            </a:r>
            <a:r>
              <a:rPr lang="en-US" sz="2500" dirty="0" err="1"/>
              <a:t>рассуждений</a:t>
            </a:r>
            <a:r>
              <a:rPr lang="en-US" sz="2500" dirty="0"/>
              <a:t>.</a:t>
            </a:r>
            <a:endParaRPr lang="ru-RU" sz="2500" dirty="0"/>
          </a:p>
          <a:p>
            <a:pPr marL="358775" indent="-358775" algn="just"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500" dirty="0" err="1" smtClean="0"/>
              <a:t>Оптимальная</a:t>
            </a:r>
            <a:r>
              <a:rPr lang="en-US" sz="2500" dirty="0"/>
              <a:t> </a:t>
            </a:r>
            <a:r>
              <a:rPr lang="en-US" sz="2500" dirty="0" err="1"/>
              <a:t>форма</a:t>
            </a:r>
            <a:r>
              <a:rPr lang="en-US" sz="2500" dirty="0"/>
              <a:t> </a:t>
            </a:r>
            <a:r>
              <a:rPr lang="en-US" sz="2500" dirty="0" err="1"/>
              <a:t>организации</a:t>
            </a:r>
            <a:r>
              <a:rPr lang="en-US" sz="2500" dirty="0"/>
              <a:t> </a:t>
            </a:r>
            <a:r>
              <a:rPr lang="en-US" sz="2500" dirty="0" err="1"/>
              <a:t>обсуждения</a:t>
            </a:r>
            <a:r>
              <a:rPr lang="en-US" sz="2500" dirty="0"/>
              <a:t> </a:t>
            </a:r>
            <a:r>
              <a:rPr lang="en-US" sz="2500" dirty="0" err="1"/>
              <a:t>проблемных</a:t>
            </a:r>
            <a:r>
              <a:rPr lang="en-US" sz="2500" dirty="0"/>
              <a:t> </a:t>
            </a:r>
            <a:r>
              <a:rPr lang="en-US" sz="2500" dirty="0" err="1"/>
              <a:t>ситуаций</a:t>
            </a:r>
            <a:r>
              <a:rPr lang="en-US" sz="2500" dirty="0"/>
              <a:t> </a:t>
            </a:r>
            <a:r>
              <a:rPr lang="ru-RU" sz="2500" dirty="0" smtClean="0"/>
              <a:t>-</a:t>
            </a:r>
            <a:r>
              <a:rPr lang="en-US" sz="2500" dirty="0" smtClean="0"/>
              <a:t> </a:t>
            </a:r>
            <a:r>
              <a:rPr lang="en-US" sz="2500" dirty="0" err="1"/>
              <a:t>мозговой</a:t>
            </a:r>
            <a:r>
              <a:rPr lang="en-US" sz="2500" dirty="0"/>
              <a:t> </a:t>
            </a:r>
            <a:r>
              <a:rPr lang="en-US" sz="2500" dirty="0" err="1"/>
              <a:t>штурм</a:t>
            </a:r>
            <a:r>
              <a:rPr lang="en-US" sz="2500" dirty="0"/>
              <a:t>.</a:t>
            </a:r>
            <a:endParaRPr lang="ru-RU" sz="2500" dirty="0"/>
          </a:p>
          <a:p>
            <a:pPr marL="358775" indent="-358775" algn="just"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500" dirty="0" err="1" smtClean="0"/>
              <a:t>Системный</a:t>
            </a:r>
            <a:r>
              <a:rPr lang="en-US" sz="2500" dirty="0" smtClean="0"/>
              <a:t> </a:t>
            </a:r>
            <a:r>
              <a:rPr lang="en-US" sz="2500" dirty="0" err="1"/>
              <a:t>подход</a:t>
            </a:r>
            <a:r>
              <a:rPr lang="en-US" sz="2500" dirty="0"/>
              <a:t> (</a:t>
            </a:r>
            <a:r>
              <a:rPr lang="en-US" sz="2500" dirty="0" err="1"/>
              <a:t>все</a:t>
            </a:r>
            <a:r>
              <a:rPr lang="en-US" sz="2500" dirty="0"/>
              <a:t> в </a:t>
            </a:r>
            <a:r>
              <a:rPr lang="en-US" sz="2500" dirty="0" err="1"/>
              <a:t>мире</a:t>
            </a:r>
            <a:r>
              <a:rPr lang="en-US" sz="2500" dirty="0"/>
              <a:t> </a:t>
            </a:r>
            <a:r>
              <a:rPr lang="en-US" sz="2500" dirty="0" err="1"/>
              <a:t>взаимосвязано</a:t>
            </a:r>
            <a:r>
              <a:rPr lang="en-US" sz="2500" dirty="0"/>
              <a:t>, и </a:t>
            </a:r>
            <a:r>
              <a:rPr lang="en-US" sz="2500" dirty="0" err="1"/>
              <a:t>любое</a:t>
            </a:r>
            <a:r>
              <a:rPr lang="en-US" sz="2500" dirty="0"/>
              <a:t> </a:t>
            </a:r>
            <a:r>
              <a:rPr lang="en-US" sz="2500" dirty="0" err="1"/>
              <a:t>явление</a:t>
            </a:r>
            <a:r>
              <a:rPr lang="en-US" sz="2500" dirty="0"/>
              <a:t> </a:t>
            </a:r>
            <a:r>
              <a:rPr lang="en-US" sz="2500" dirty="0" err="1"/>
              <a:t>должно</a:t>
            </a:r>
            <a:r>
              <a:rPr lang="en-US" sz="2500" dirty="0"/>
              <a:t> </a:t>
            </a:r>
            <a:r>
              <a:rPr lang="en-US" sz="2500" dirty="0" err="1"/>
              <a:t>рассматриваться</a:t>
            </a:r>
            <a:r>
              <a:rPr lang="en-US" sz="2500" dirty="0"/>
              <a:t> в </a:t>
            </a:r>
            <a:r>
              <a:rPr lang="en-US" sz="2500" dirty="0" err="1"/>
              <a:t>развитии</a:t>
            </a:r>
            <a:r>
              <a:rPr lang="en-US" sz="2500" dirty="0"/>
              <a:t>).</a:t>
            </a:r>
            <a:endParaRPr lang="ru-RU" sz="2500" dirty="0"/>
          </a:p>
          <a:p>
            <a:pPr marL="358775" indent="-358775" algn="just"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500" dirty="0" err="1" smtClean="0"/>
              <a:t>Включение</a:t>
            </a:r>
            <a:r>
              <a:rPr lang="en-US" sz="2500" dirty="0" smtClean="0"/>
              <a:t> </a:t>
            </a:r>
            <a:r>
              <a:rPr lang="en-US" sz="2500" dirty="0"/>
              <a:t>в </a:t>
            </a:r>
            <a:r>
              <a:rPr lang="en-US" sz="2500" dirty="0" err="1"/>
              <a:t>процессе</a:t>
            </a:r>
            <a:r>
              <a:rPr lang="en-US" sz="2500" dirty="0"/>
              <a:t> </a:t>
            </a:r>
            <a:r>
              <a:rPr lang="en-US" sz="2500" dirty="0" err="1"/>
              <a:t>познания</a:t>
            </a:r>
            <a:r>
              <a:rPr lang="en-US" sz="2500" dirty="0"/>
              <a:t> </a:t>
            </a:r>
            <a:r>
              <a:rPr lang="en-US" sz="2500" dirty="0" err="1"/>
              <a:t>всех</a:t>
            </a:r>
            <a:r>
              <a:rPr lang="en-US" sz="2500" dirty="0"/>
              <a:t> </a:t>
            </a:r>
            <a:r>
              <a:rPr lang="en-US" sz="2500" dirty="0" err="1"/>
              <a:t>доступных</a:t>
            </a:r>
            <a:r>
              <a:rPr lang="en-US" sz="2500" dirty="0"/>
              <a:t> </a:t>
            </a:r>
            <a:r>
              <a:rPr lang="en-US" sz="2500" dirty="0" err="1"/>
              <a:t>для</a:t>
            </a:r>
            <a:r>
              <a:rPr lang="en-US" sz="2500" dirty="0"/>
              <a:t> </a:t>
            </a:r>
            <a:r>
              <a:rPr lang="en-US" sz="2500" dirty="0" err="1"/>
              <a:t>ребенка</a:t>
            </a:r>
            <a:r>
              <a:rPr lang="en-US" sz="2500" dirty="0"/>
              <a:t> </a:t>
            </a:r>
            <a:r>
              <a:rPr lang="en-US" sz="2500" dirty="0" err="1"/>
              <a:t>мыслительных</a:t>
            </a:r>
            <a:r>
              <a:rPr lang="en-US" sz="2500" dirty="0"/>
              <a:t> </a:t>
            </a:r>
            <a:r>
              <a:rPr lang="en-US" sz="2500" dirty="0" err="1"/>
              <a:t>операций</a:t>
            </a:r>
            <a:r>
              <a:rPr lang="en-US" sz="2500" dirty="0"/>
              <a:t> и </a:t>
            </a:r>
            <a:r>
              <a:rPr lang="en-US" sz="2500" dirty="0" err="1"/>
              <a:t>средств</a:t>
            </a:r>
            <a:r>
              <a:rPr lang="en-US" sz="2500" dirty="0"/>
              <a:t> </a:t>
            </a:r>
            <a:r>
              <a:rPr lang="en-US" sz="2500" dirty="0" err="1" smtClean="0"/>
              <a:t>восприятия</a:t>
            </a:r>
            <a:r>
              <a:rPr lang="ru-RU" sz="2500" dirty="0" smtClean="0"/>
              <a:t> </a:t>
            </a:r>
            <a:r>
              <a:rPr lang="en-US" sz="2500" dirty="0" smtClean="0"/>
              <a:t>(</a:t>
            </a:r>
            <a:r>
              <a:rPr lang="en-US" sz="2500" dirty="0" err="1"/>
              <a:t>анализаторов</a:t>
            </a:r>
            <a:r>
              <a:rPr lang="en-US" sz="2500" dirty="0"/>
              <a:t>, </a:t>
            </a:r>
            <a:r>
              <a:rPr lang="en-US" sz="2500" dirty="0" err="1"/>
              <a:t>причинно-следственных</a:t>
            </a:r>
            <a:r>
              <a:rPr lang="en-US" sz="2500" dirty="0"/>
              <a:t> </a:t>
            </a:r>
            <a:r>
              <a:rPr lang="en-US" sz="2500" dirty="0" err="1"/>
              <a:t>выводов</a:t>
            </a:r>
            <a:r>
              <a:rPr lang="en-US" sz="2500" dirty="0"/>
              <a:t> </a:t>
            </a:r>
            <a:r>
              <a:rPr lang="en-US" sz="2500" dirty="0" err="1"/>
              <a:t>и</a:t>
            </a:r>
            <a:r>
              <a:rPr lang="en-US" sz="2500" dirty="0"/>
              <a:t> </a:t>
            </a:r>
            <a:r>
              <a:rPr lang="en-US" sz="2500" dirty="0" err="1"/>
              <a:t>заключений</a:t>
            </a:r>
            <a:r>
              <a:rPr lang="en-US" sz="2500" dirty="0"/>
              <a:t>, </a:t>
            </a:r>
            <a:r>
              <a:rPr lang="en-US" sz="2500" dirty="0" err="1"/>
              <a:t>сделанных</a:t>
            </a:r>
            <a:r>
              <a:rPr lang="en-US" sz="2500" dirty="0"/>
              <a:t> </a:t>
            </a:r>
            <a:r>
              <a:rPr lang="en-US" sz="2500" dirty="0" err="1"/>
              <a:t>самостоятельно</a:t>
            </a:r>
            <a:r>
              <a:rPr lang="en-US" sz="2500" dirty="0"/>
              <a:t>; </a:t>
            </a:r>
            <a:r>
              <a:rPr lang="en-US" sz="2500" dirty="0" err="1"/>
              <a:t>предметно-схематичной</a:t>
            </a:r>
            <a:r>
              <a:rPr lang="en-US" sz="2500" dirty="0"/>
              <a:t> </a:t>
            </a:r>
            <a:r>
              <a:rPr lang="en-US" sz="2500" dirty="0" err="1"/>
              <a:t>наглядности</a:t>
            </a:r>
            <a:r>
              <a:rPr lang="en-US" sz="2500" dirty="0"/>
              <a:t>).</a:t>
            </a:r>
            <a:endParaRPr lang="ru-RU" sz="2500" dirty="0"/>
          </a:p>
          <a:p>
            <a:pPr marL="358775" indent="-358775" algn="just"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500" dirty="0" err="1" smtClean="0"/>
              <a:t>Обязательная</a:t>
            </a:r>
            <a:r>
              <a:rPr lang="en-US" sz="2500" dirty="0" smtClean="0"/>
              <a:t> </a:t>
            </a:r>
            <a:r>
              <a:rPr lang="en-US" sz="2500" dirty="0" err="1"/>
              <a:t>активизация</a:t>
            </a:r>
            <a:r>
              <a:rPr lang="en-US" sz="2500" dirty="0"/>
              <a:t> </a:t>
            </a:r>
            <a:r>
              <a:rPr lang="en-US" sz="2500" dirty="0" err="1"/>
              <a:t>творческого</a:t>
            </a:r>
            <a:r>
              <a:rPr lang="en-US" sz="2500" dirty="0"/>
              <a:t> </a:t>
            </a:r>
            <a:r>
              <a:rPr lang="en-US" sz="2500" dirty="0" err="1"/>
              <a:t>воображения</a:t>
            </a:r>
            <a:r>
              <a:rPr lang="en-US" sz="2500" dirty="0"/>
              <a:t>.</a:t>
            </a:r>
            <a:endParaRPr lang="ru-RU" sz="2500" dirty="0"/>
          </a:p>
          <a:p>
            <a:pPr>
              <a:defRPr/>
            </a:pPr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129730872"/>
      </p:ext>
    </p:ext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63612"/>
          </a:xfrm>
          <a:solidFill>
            <a:srgbClr val="B7DEE8"/>
          </a:solidFill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600" b="1" dirty="0" smtClean="0"/>
              <a:t>ТРИЗ – </a:t>
            </a:r>
            <a:r>
              <a:rPr lang="en-US" sz="3600" b="1" dirty="0" err="1" smtClean="0"/>
              <a:t>теория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решения</a:t>
            </a:r>
            <a:r>
              <a:rPr lang="en-US" sz="3600" b="1" dirty="0" smtClean="0"/>
              <a:t> 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en-US" sz="3600" b="1" dirty="0" err="1" smtClean="0"/>
              <a:t>изобретательных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задач</a:t>
            </a:r>
            <a:r>
              <a:rPr lang="en-US" sz="3600" b="1" dirty="0" smtClean="0"/>
              <a:t> </a:t>
            </a:r>
            <a:endParaRPr lang="ru-RU" sz="36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0659" y="1417639"/>
            <a:ext cx="8643004" cy="5135562"/>
          </a:xfrm>
        </p:spPr>
        <p:txBody>
          <a:bodyPr>
            <a:normAutofit lnSpcReduction="10000"/>
          </a:bodyPr>
          <a:lstStyle/>
          <a:p>
            <a:pPr indent="15875">
              <a:buNone/>
              <a:defRPr/>
            </a:pPr>
            <a:r>
              <a:rPr lang="en-US" sz="2500" b="1" dirty="0" err="1"/>
              <a:t>Задания</a:t>
            </a:r>
            <a:r>
              <a:rPr lang="en-US" sz="2500" b="1" dirty="0"/>
              <a:t> </a:t>
            </a:r>
            <a:r>
              <a:rPr lang="en-US" sz="2500" b="1" dirty="0" err="1"/>
              <a:t>для</a:t>
            </a:r>
            <a:r>
              <a:rPr lang="en-US" sz="2500" b="1" dirty="0"/>
              <a:t> </a:t>
            </a:r>
            <a:r>
              <a:rPr lang="en-US" sz="2500" b="1" dirty="0" err="1"/>
              <a:t>размышления</a:t>
            </a:r>
            <a:r>
              <a:rPr lang="en-US" sz="2500" b="1" dirty="0"/>
              <a:t>:</a:t>
            </a:r>
            <a:endParaRPr lang="ru-RU" sz="2500" b="1" dirty="0"/>
          </a:p>
          <a:p>
            <a:pPr marL="627063" indent="-268288">
              <a:buFont typeface="Wingdings" pitchFamily="2" charset="2"/>
              <a:buChar char="§"/>
              <a:defRPr/>
            </a:pPr>
            <a:r>
              <a:rPr lang="en-US" sz="2500" dirty="0" err="1" smtClean="0"/>
              <a:t>Как</a:t>
            </a:r>
            <a:r>
              <a:rPr lang="en-US" sz="2500" dirty="0" smtClean="0"/>
              <a:t> </a:t>
            </a:r>
            <a:r>
              <a:rPr lang="en-US" sz="2500" dirty="0" err="1"/>
              <a:t>перенести</a:t>
            </a:r>
            <a:r>
              <a:rPr lang="en-US" sz="2500" dirty="0"/>
              <a:t> </a:t>
            </a:r>
            <a:r>
              <a:rPr lang="en-US" sz="2500" dirty="0" err="1"/>
              <a:t>воду</a:t>
            </a:r>
            <a:r>
              <a:rPr lang="en-US" sz="2500" dirty="0"/>
              <a:t> в </a:t>
            </a:r>
            <a:r>
              <a:rPr lang="en-US" sz="2500" dirty="0" err="1" smtClean="0"/>
              <a:t>решете</a:t>
            </a:r>
            <a:r>
              <a:rPr lang="ru-RU" sz="2500" dirty="0" smtClean="0"/>
              <a:t>?</a:t>
            </a:r>
            <a:r>
              <a:rPr lang="en-US" sz="2500" dirty="0" smtClean="0"/>
              <a:t> (</a:t>
            </a:r>
            <a:r>
              <a:rPr lang="ru-RU" sz="2500" dirty="0" err="1" smtClean="0"/>
              <a:t>И</a:t>
            </a:r>
            <a:r>
              <a:rPr lang="en-US" sz="2500" dirty="0" err="1" smtClean="0"/>
              <a:t>зменить</a:t>
            </a:r>
            <a:r>
              <a:rPr lang="en-US" sz="2500" dirty="0" smtClean="0"/>
              <a:t> </a:t>
            </a:r>
            <a:r>
              <a:rPr lang="en-US" sz="2500" dirty="0" err="1"/>
              <a:t>агрегатное</a:t>
            </a:r>
            <a:r>
              <a:rPr lang="en-US" sz="2500" dirty="0"/>
              <a:t> </a:t>
            </a:r>
            <a:r>
              <a:rPr lang="en-US" sz="2500" dirty="0" err="1" smtClean="0"/>
              <a:t>состояние</a:t>
            </a:r>
            <a:r>
              <a:rPr lang="ru-RU" sz="2500" dirty="0" smtClean="0"/>
              <a:t> -</a:t>
            </a:r>
            <a:r>
              <a:rPr lang="en-US" sz="2500" dirty="0" smtClean="0"/>
              <a:t> </a:t>
            </a:r>
            <a:r>
              <a:rPr lang="en-US" sz="2500" dirty="0" err="1"/>
              <a:t>заморозить</a:t>
            </a:r>
            <a:r>
              <a:rPr lang="en-US" sz="2500" dirty="0"/>
              <a:t> </a:t>
            </a:r>
            <a:r>
              <a:rPr lang="en-US" sz="2500" dirty="0" err="1" smtClean="0"/>
              <a:t>воду</a:t>
            </a:r>
            <a:r>
              <a:rPr lang="ru-RU" sz="2500" dirty="0" smtClean="0"/>
              <a:t>.</a:t>
            </a:r>
            <a:r>
              <a:rPr lang="en-US" sz="2500" dirty="0" smtClean="0"/>
              <a:t>)</a:t>
            </a:r>
            <a:endParaRPr lang="ru-RU" sz="2500" dirty="0"/>
          </a:p>
          <a:p>
            <a:pPr marL="627063" indent="-268288">
              <a:buFont typeface="Wingdings" pitchFamily="2" charset="2"/>
              <a:buChar char="§"/>
              <a:defRPr/>
            </a:pPr>
            <a:r>
              <a:rPr lang="en-US" sz="2500" dirty="0" err="1" smtClean="0"/>
              <a:t>Как</a:t>
            </a:r>
            <a:r>
              <a:rPr lang="en-US" sz="2500" dirty="0" smtClean="0"/>
              <a:t> </a:t>
            </a:r>
            <a:r>
              <a:rPr lang="en-US" sz="2500" dirty="0" err="1"/>
              <a:t>быстро</a:t>
            </a:r>
            <a:r>
              <a:rPr lang="en-US" sz="2500" dirty="0"/>
              <a:t> </a:t>
            </a:r>
            <a:r>
              <a:rPr lang="en-US" sz="2500" dirty="0" err="1" smtClean="0"/>
              <a:t>вырасти</a:t>
            </a:r>
            <a:r>
              <a:rPr lang="ru-RU" sz="2500" dirty="0" smtClean="0"/>
              <a:t>?</a:t>
            </a:r>
            <a:r>
              <a:rPr lang="en-US" sz="2500" dirty="0" smtClean="0"/>
              <a:t> (</a:t>
            </a:r>
            <a:r>
              <a:rPr lang="ru-RU" sz="2500" dirty="0" err="1" smtClean="0"/>
              <a:t>И</a:t>
            </a:r>
            <a:r>
              <a:rPr lang="en-US" sz="2500" dirty="0" err="1" smtClean="0"/>
              <a:t>зменение</a:t>
            </a:r>
            <a:r>
              <a:rPr lang="en-US" sz="2500" dirty="0" smtClean="0"/>
              <a:t> </a:t>
            </a:r>
            <a:r>
              <a:rPr lang="en-US" sz="2500" dirty="0" err="1"/>
              <a:t>во</a:t>
            </a:r>
            <a:r>
              <a:rPr lang="en-US" sz="2500" dirty="0"/>
              <a:t> </a:t>
            </a:r>
            <a:r>
              <a:rPr lang="en-US" sz="2500" dirty="0" err="1" smtClean="0"/>
              <a:t>времени</a:t>
            </a:r>
            <a:r>
              <a:rPr lang="ru-RU" sz="2500" dirty="0" smtClean="0"/>
              <a:t>.</a:t>
            </a:r>
            <a:r>
              <a:rPr lang="en-US" sz="2500" dirty="0" smtClean="0"/>
              <a:t>)</a:t>
            </a:r>
            <a:endParaRPr lang="ru-RU" sz="2500" dirty="0" smtClean="0"/>
          </a:p>
          <a:p>
            <a:pPr marL="627063" indent="-268288">
              <a:buFont typeface="Wingdings" pitchFamily="2" charset="2"/>
              <a:buChar char="§"/>
              <a:defRPr/>
            </a:pPr>
            <a:r>
              <a:rPr lang="en-US" sz="2500" dirty="0" err="1" smtClean="0"/>
              <a:t>Как</a:t>
            </a:r>
            <a:r>
              <a:rPr lang="en-US" sz="2500" dirty="0" smtClean="0"/>
              <a:t> </a:t>
            </a:r>
            <a:r>
              <a:rPr lang="en-US" sz="2500" dirty="0" err="1"/>
              <a:t>спасти</a:t>
            </a:r>
            <a:r>
              <a:rPr lang="en-US" sz="2500" dirty="0"/>
              <a:t> </a:t>
            </a:r>
            <a:r>
              <a:rPr lang="en-US" sz="2500" dirty="0" err="1"/>
              <a:t>колобка</a:t>
            </a:r>
            <a:r>
              <a:rPr lang="en-US" sz="2500" dirty="0"/>
              <a:t> </a:t>
            </a:r>
            <a:r>
              <a:rPr lang="en-US" sz="2500" dirty="0" err="1"/>
              <a:t>от</a:t>
            </a:r>
            <a:r>
              <a:rPr lang="en-US" sz="2500" dirty="0"/>
              <a:t> </a:t>
            </a:r>
            <a:r>
              <a:rPr lang="en-US" sz="2500" dirty="0" err="1" smtClean="0"/>
              <a:t>лисы</a:t>
            </a:r>
            <a:r>
              <a:rPr lang="en-US" sz="2500" dirty="0" smtClean="0"/>
              <a:t>?</a:t>
            </a:r>
            <a:endParaRPr lang="ru-RU" sz="2500" dirty="0" smtClean="0"/>
          </a:p>
          <a:p>
            <a:pPr marL="627063" indent="-268288">
              <a:buNone/>
              <a:defRPr/>
            </a:pPr>
            <a:r>
              <a:rPr lang="ru-RU" sz="2500" b="1" dirty="0" smtClean="0"/>
              <a:t>Р</a:t>
            </a:r>
            <a:r>
              <a:rPr lang="en-US" sz="2500" b="1" dirty="0" err="1" smtClean="0"/>
              <a:t>екомендует</a:t>
            </a:r>
            <a:r>
              <a:rPr lang="ru-RU" sz="2500" b="1" dirty="0" err="1" smtClean="0"/>
              <a:t>ся</a:t>
            </a:r>
            <a:r>
              <a:rPr lang="en-US" sz="2500" b="1" dirty="0" smtClean="0"/>
              <a:t> </a:t>
            </a:r>
            <a:r>
              <a:rPr lang="en-US" sz="2500" b="1" dirty="0" err="1"/>
              <a:t>проводить</a:t>
            </a:r>
            <a:r>
              <a:rPr lang="en-US" sz="2500" b="1" dirty="0"/>
              <a:t> с </a:t>
            </a:r>
            <a:r>
              <a:rPr lang="en-US" sz="2500" b="1" dirty="0" err="1"/>
              <a:t>детьми</a:t>
            </a:r>
            <a:r>
              <a:rPr lang="en-US" sz="2500" b="1" dirty="0"/>
              <a:t> </a:t>
            </a:r>
            <a:r>
              <a:rPr lang="en-US" sz="2500" b="1" dirty="0" err="1" smtClean="0"/>
              <a:t>беседы</a:t>
            </a:r>
            <a:r>
              <a:rPr lang="en-US" sz="2500" b="1" dirty="0" smtClean="0"/>
              <a:t>:</a:t>
            </a:r>
            <a:r>
              <a:rPr lang="ru-RU" sz="2500" b="1" dirty="0" smtClean="0"/>
              <a:t> </a:t>
            </a:r>
          </a:p>
          <a:p>
            <a:pPr marL="627063" indent="-268288">
              <a:buFont typeface="Wingdings" pitchFamily="2" charset="2"/>
              <a:buChar char="§"/>
              <a:defRPr/>
            </a:pPr>
            <a:r>
              <a:rPr lang="ru-RU" sz="2500" dirty="0" smtClean="0"/>
              <a:t>на</a:t>
            </a:r>
            <a:r>
              <a:rPr lang="en-US" sz="2500" dirty="0" smtClean="0"/>
              <a:t> </a:t>
            </a:r>
            <a:r>
              <a:rPr lang="en-US" sz="2500" dirty="0" err="1" smtClean="0"/>
              <a:t>исторические</a:t>
            </a:r>
            <a:r>
              <a:rPr lang="ru-RU" sz="2500" dirty="0" smtClean="0"/>
              <a:t> темы (К</a:t>
            </a:r>
            <a:r>
              <a:rPr lang="en-US" sz="2500" dirty="0" err="1" smtClean="0"/>
              <a:t>ак</a:t>
            </a:r>
            <a:r>
              <a:rPr lang="en-US" sz="2500" dirty="0" smtClean="0"/>
              <a:t> </a:t>
            </a:r>
            <a:r>
              <a:rPr lang="en-US" sz="2500" dirty="0" err="1" smtClean="0"/>
              <a:t>изобрели</a:t>
            </a:r>
            <a:r>
              <a:rPr lang="en-US" sz="2500" dirty="0" smtClean="0"/>
              <a:t> </a:t>
            </a:r>
            <a:r>
              <a:rPr lang="en-US" sz="2500" dirty="0" err="1" smtClean="0"/>
              <a:t>колесо</a:t>
            </a:r>
            <a:r>
              <a:rPr lang="en-US" sz="2500" dirty="0" smtClean="0"/>
              <a:t>, </a:t>
            </a:r>
            <a:r>
              <a:rPr lang="en-US" sz="2500" dirty="0" err="1" smtClean="0"/>
              <a:t>самолет</a:t>
            </a:r>
            <a:r>
              <a:rPr lang="en-US" sz="2500" dirty="0" smtClean="0"/>
              <a:t>, </a:t>
            </a:r>
            <a:r>
              <a:rPr lang="en-US" sz="2500" dirty="0" err="1" smtClean="0"/>
              <a:t>вилку</a:t>
            </a:r>
            <a:r>
              <a:rPr lang="en-US" sz="2500" dirty="0" smtClean="0"/>
              <a:t>, </a:t>
            </a:r>
            <a:r>
              <a:rPr lang="en-US" sz="2500" dirty="0" err="1" smtClean="0"/>
              <a:t>карандаш</a:t>
            </a:r>
            <a:r>
              <a:rPr lang="en-US" sz="2500" dirty="0" smtClean="0"/>
              <a:t> и </a:t>
            </a:r>
            <a:r>
              <a:rPr lang="en-US" sz="2500" dirty="0" err="1" smtClean="0"/>
              <a:t>пр</a:t>
            </a:r>
            <a:r>
              <a:rPr lang="en-US" sz="2500" dirty="0" smtClean="0"/>
              <a:t>.?</a:t>
            </a:r>
            <a:r>
              <a:rPr lang="ru-RU" sz="2500" dirty="0" smtClean="0"/>
              <a:t>)</a:t>
            </a:r>
          </a:p>
          <a:p>
            <a:pPr marL="627063" indent="-268288">
              <a:buFont typeface="Wingdings" pitchFamily="2" charset="2"/>
              <a:buChar char="§"/>
              <a:defRPr/>
            </a:pPr>
            <a:r>
              <a:rPr lang="ru-RU" sz="2500" dirty="0" err="1" smtClean="0"/>
              <a:t>н</a:t>
            </a:r>
            <a:r>
              <a:rPr lang="en-US" sz="2500" dirty="0" smtClean="0"/>
              <a:t>а </a:t>
            </a:r>
            <a:r>
              <a:rPr lang="en-US" sz="2500" dirty="0" err="1" smtClean="0"/>
              <a:t>прогулках</a:t>
            </a:r>
            <a:r>
              <a:rPr lang="ru-RU" sz="2500" dirty="0" smtClean="0"/>
              <a:t> (К</a:t>
            </a:r>
            <a:r>
              <a:rPr lang="en-US" sz="2500" dirty="0" err="1" smtClean="0"/>
              <a:t>то</a:t>
            </a:r>
            <a:r>
              <a:rPr lang="en-US" sz="2500" dirty="0" smtClean="0"/>
              <a:t> </a:t>
            </a:r>
            <a:r>
              <a:rPr lang="en-US" sz="2500" dirty="0" err="1"/>
              <a:t>мама</a:t>
            </a:r>
            <a:r>
              <a:rPr lang="en-US" sz="2500" dirty="0"/>
              <a:t> </a:t>
            </a:r>
            <a:r>
              <a:rPr lang="en-US" sz="2500" dirty="0" err="1" smtClean="0"/>
              <a:t>ветра</a:t>
            </a:r>
            <a:r>
              <a:rPr lang="ru-RU" sz="2500" dirty="0" smtClean="0"/>
              <a:t>?</a:t>
            </a:r>
            <a:r>
              <a:rPr lang="en-US" sz="2500" dirty="0" smtClean="0"/>
              <a:t> </a:t>
            </a:r>
            <a:r>
              <a:rPr lang="ru-RU" sz="2500" dirty="0" smtClean="0"/>
              <a:t>К</a:t>
            </a:r>
            <a:r>
              <a:rPr lang="en-US" sz="2500" dirty="0" err="1" smtClean="0"/>
              <a:t>то</a:t>
            </a:r>
            <a:r>
              <a:rPr lang="en-US" sz="2500" dirty="0" smtClean="0"/>
              <a:t> </a:t>
            </a:r>
            <a:r>
              <a:rPr lang="en-US" sz="2500" dirty="0" err="1"/>
              <a:t>его</a:t>
            </a:r>
            <a:r>
              <a:rPr lang="en-US" sz="2500" dirty="0"/>
              <a:t> </a:t>
            </a:r>
            <a:r>
              <a:rPr lang="en-US" sz="2500" dirty="0" err="1" smtClean="0"/>
              <a:t>друзья</a:t>
            </a:r>
            <a:r>
              <a:rPr lang="ru-RU" sz="2500" dirty="0" smtClean="0"/>
              <a:t>?</a:t>
            </a:r>
            <a:r>
              <a:rPr lang="en-US" sz="2500" dirty="0" smtClean="0"/>
              <a:t> </a:t>
            </a:r>
            <a:r>
              <a:rPr lang="ru-RU" sz="2500" dirty="0" smtClean="0"/>
              <a:t>О</a:t>
            </a:r>
            <a:r>
              <a:rPr lang="en-US" sz="2500" dirty="0" smtClean="0"/>
              <a:t> </a:t>
            </a:r>
            <a:r>
              <a:rPr lang="en-US" sz="2500" dirty="0" err="1"/>
              <a:t>чем</a:t>
            </a:r>
            <a:r>
              <a:rPr lang="en-US" sz="2500" dirty="0"/>
              <a:t> </a:t>
            </a:r>
            <a:r>
              <a:rPr lang="en-US" sz="2500" dirty="0" err="1"/>
              <a:t>шепчет</a:t>
            </a:r>
            <a:r>
              <a:rPr lang="en-US" sz="2500" dirty="0"/>
              <a:t> </a:t>
            </a:r>
            <a:r>
              <a:rPr lang="en-US" sz="2500" dirty="0" err="1" smtClean="0"/>
              <a:t>ветер</a:t>
            </a:r>
            <a:r>
              <a:rPr lang="ru-RU" sz="2500" dirty="0" smtClean="0"/>
              <a:t>?</a:t>
            </a:r>
            <a:r>
              <a:rPr lang="en-US" sz="2500" dirty="0" smtClean="0"/>
              <a:t> </a:t>
            </a:r>
            <a:r>
              <a:rPr lang="ru-RU" sz="2500" dirty="0" smtClean="0"/>
              <a:t>О</a:t>
            </a:r>
            <a:r>
              <a:rPr lang="en-US" sz="2500" dirty="0" smtClean="0"/>
              <a:t> </a:t>
            </a:r>
            <a:r>
              <a:rPr lang="en-US" sz="2500" dirty="0" err="1"/>
              <a:t>чем</a:t>
            </a:r>
            <a:r>
              <a:rPr lang="en-US" sz="2500" dirty="0"/>
              <a:t> </a:t>
            </a:r>
            <a:r>
              <a:rPr lang="en-US" sz="2500" dirty="0" err="1"/>
              <a:t>спорит</a:t>
            </a:r>
            <a:r>
              <a:rPr lang="en-US" sz="2500" dirty="0"/>
              <a:t> </a:t>
            </a:r>
            <a:r>
              <a:rPr lang="en-US" sz="2500" dirty="0" err="1"/>
              <a:t>ветер</a:t>
            </a:r>
            <a:r>
              <a:rPr lang="en-US" sz="2500" dirty="0"/>
              <a:t> с </a:t>
            </a:r>
            <a:r>
              <a:rPr lang="en-US" sz="2500" dirty="0" err="1"/>
              <a:t>солнцем</a:t>
            </a:r>
            <a:r>
              <a:rPr lang="en-US" sz="2500" dirty="0" smtClean="0"/>
              <a:t>?</a:t>
            </a:r>
            <a:r>
              <a:rPr lang="ru-RU" sz="2500" dirty="0" smtClean="0"/>
              <a:t>)</a:t>
            </a:r>
          </a:p>
          <a:p>
            <a:pPr marL="627063" indent="-268288">
              <a:buFont typeface="Wingdings" pitchFamily="2" charset="2"/>
              <a:buChar char="§"/>
              <a:defRPr/>
            </a:pPr>
            <a:r>
              <a:rPr lang="ru-RU" sz="2500" dirty="0" smtClean="0"/>
              <a:t>использовать прием </a:t>
            </a:r>
            <a:r>
              <a:rPr lang="en-US" sz="2500" dirty="0" err="1" smtClean="0"/>
              <a:t>эмпатии</a:t>
            </a:r>
            <a:r>
              <a:rPr lang="ru-RU" sz="2500" dirty="0" smtClean="0"/>
              <a:t> (Ч</a:t>
            </a:r>
            <a:r>
              <a:rPr lang="en-US" sz="2500" dirty="0" err="1" smtClean="0"/>
              <a:t>то</a:t>
            </a:r>
            <a:r>
              <a:rPr lang="en-US" sz="2500" dirty="0" smtClean="0"/>
              <a:t> </a:t>
            </a:r>
            <a:r>
              <a:rPr lang="en-US" sz="2500" dirty="0" err="1"/>
              <a:t>чувствует</a:t>
            </a:r>
            <a:r>
              <a:rPr lang="en-US" sz="2500" dirty="0"/>
              <a:t> </a:t>
            </a:r>
            <a:r>
              <a:rPr lang="en-US" sz="2500" dirty="0" err="1"/>
              <a:t>этот</a:t>
            </a:r>
            <a:r>
              <a:rPr lang="en-US" sz="2500" dirty="0"/>
              <a:t> </a:t>
            </a:r>
            <a:r>
              <a:rPr lang="en-US" sz="2500" dirty="0" err="1"/>
              <a:t>кустик</a:t>
            </a:r>
            <a:r>
              <a:rPr lang="en-US" sz="2500" dirty="0"/>
              <a:t>? </a:t>
            </a:r>
            <a:r>
              <a:rPr lang="en-US" sz="2500" dirty="0" err="1"/>
              <a:t>Испытывает</a:t>
            </a:r>
            <a:r>
              <a:rPr lang="en-US" sz="2500" dirty="0"/>
              <a:t> </a:t>
            </a:r>
            <a:r>
              <a:rPr lang="en-US" sz="2500" dirty="0" err="1"/>
              <a:t>ли</a:t>
            </a:r>
            <a:r>
              <a:rPr lang="en-US" sz="2500" dirty="0"/>
              <a:t> </a:t>
            </a:r>
            <a:r>
              <a:rPr lang="en-US" sz="2500" dirty="0" err="1" smtClean="0"/>
              <a:t>дерево</a:t>
            </a:r>
            <a:r>
              <a:rPr lang="ru-RU" sz="2500" dirty="0" smtClean="0"/>
              <a:t> </a:t>
            </a:r>
            <a:r>
              <a:rPr lang="en-US" sz="2500" dirty="0" err="1" smtClean="0"/>
              <a:t>боль</a:t>
            </a:r>
            <a:r>
              <a:rPr lang="en-US" sz="2500" dirty="0" smtClean="0"/>
              <a:t>?</a:t>
            </a:r>
            <a:r>
              <a:rPr lang="ru-RU" sz="2500" dirty="0" smtClean="0"/>
              <a:t>)</a:t>
            </a:r>
            <a:endParaRPr lang="ru-RU" sz="2500" dirty="0"/>
          </a:p>
          <a:p>
            <a:pPr>
              <a:defRPr/>
            </a:pPr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343548225"/>
      </p:ext>
    </p:extLst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3600"/>
          </a:xfrm>
          <a:solidFill>
            <a:srgbClr val="B7DEE8"/>
          </a:solidFill>
        </p:spPr>
        <p:txBody>
          <a:bodyPr>
            <a:normAutofit/>
          </a:bodyPr>
          <a:lstStyle/>
          <a:p>
            <a:r>
              <a:rPr lang="ru-RU" sz="3200" b="1" dirty="0">
                <a:latin typeface="+mn-lt"/>
              </a:rPr>
              <a:t>Специальные игры</a:t>
            </a:r>
            <a:r>
              <a:rPr lang="ru-RU" sz="3200" dirty="0">
                <a:latin typeface="+mn-lt"/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8763" y="1419225"/>
            <a:ext cx="8631237" cy="5211763"/>
          </a:xfrm>
        </p:spPr>
        <p:txBody>
          <a:bodyPr>
            <a:normAutofit/>
          </a:bodyPr>
          <a:lstStyle/>
          <a:p>
            <a:pPr indent="15875" algn="just">
              <a:buNone/>
              <a:defRPr/>
            </a:pPr>
            <a:r>
              <a:rPr lang="ru-RU" sz="2500" b="1" dirty="0"/>
              <a:t>И</a:t>
            </a:r>
            <a:r>
              <a:rPr lang="ru-RU" sz="2500" b="1" dirty="0" smtClean="0"/>
              <a:t>гра </a:t>
            </a:r>
            <a:r>
              <a:rPr lang="ru-RU" sz="2500" b="1" dirty="0"/>
              <a:t>в функции предметов. </a:t>
            </a:r>
            <a:r>
              <a:rPr lang="ru-RU" sz="2500" dirty="0"/>
              <a:t>В </a:t>
            </a:r>
            <a:r>
              <a:rPr lang="ru-RU" sz="2500" dirty="0" err="1"/>
              <a:t>этои</a:t>
            </a:r>
            <a:r>
              <a:rPr lang="ru-RU" sz="2500" dirty="0"/>
              <a:t>̆ игре нужно назвать </a:t>
            </a:r>
            <a:r>
              <a:rPr lang="ru-RU" sz="2500" dirty="0" smtClean="0"/>
              <a:t>как </a:t>
            </a:r>
            <a:r>
              <a:rPr lang="ru-RU" sz="2500" dirty="0"/>
              <a:t>можно больше вариантов использования одного и того же предмета. </a:t>
            </a:r>
          </a:p>
          <a:p>
            <a:pPr indent="15875" algn="just">
              <a:buNone/>
              <a:defRPr/>
            </a:pPr>
            <a:r>
              <a:rPr lang="ru-RU" sz="2500" dirty="0"/>
              <a:t>Вот кирпичик. Его можно использовать как </a:t>
            </a:r>
            <a:r>
              <a:rPr lang="ru-RU" sz="2500" dirty="0" err="1"/>
              <a:t>строительныи</a:t>
            </a:r>
            <a:r>
              <a:rPr lang="ru-RU" sz="2500" dirty="0"/>
              <a:t>̆ материал, как пресс, как мел (если им чертить на асфальте), как украшение садовых дорожек (если его истолочь и посыпать им дорожки) и т</a:t>
            </a:r>
            <a:r>
              <a:rPr lang="ru-RU" sz="2500" dirty="0" smtClean="0"/>
              <a:t>. п</a:t>
            </a:r>
            <a:r>
              <a:rPr lang="ru-RU" sz="2500" dirty="0"/>
              <a:t>. Так можно назвать самые обычные предметы и придумать их назначения. 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112273469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4075"/>
          </a:xfrm>
          <a:solidFill>
            <a:srgbClr val="B7DEE8"/>
          </a:solidFill>
        </p:spPr>
        <p:txBody>
          <a:bodyPr>
            <a:normAutofit/>
          </a:bodyPr>
          <a:lstStyle/>
          <a:p>
            <a:r>
              <a:rPr lang="ru-RU" sz="3200" b="1" dirty="0">
                <a:latin typeface="+mn-lt"/>
              </a:rPr>
              <a:t>Специальные игры</a:t>
            </a:r>
            <a:r>
              <a:rPr lang="ru-RU" sz="3200" dirty="0">
                <a:latin typeface="+mn-lt"/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4488" y="1600200"/>
            <a:ext cx="8342312" cy="4984750"/>
          </a:xfrm>
        </p:spPr>
        <p:txBody>
          <a:bodyPr>
            <a:normAutofit/>
          </a:bodyPr>
          <a:lstStyle/>
          <a:p>
            <a:pPr indent="15875" algn="just">
              <a:buNone/>
              <a:defRPr/>
            </a:pPr>
            <a:r>
              <a:rPr lang="en-US" sz="2500" b="1" dirty="0" err="1"/>
              <a:t>Игра</a:t>
            </a:r>
            <a:r>
              <a:rPr lang="en-US" sz="2500" b="1" dirty="0"/>
              <a:t> </a:t>
            </a:r>
            <a:r>
              <a:rPr lang="ru-RU" sz="2500" b="1" dirty="0" smtClean="0"/>
              <a:t>«</a:t>
            </a:r>
            <a:r>
              <a:rPr lang="en-US" sz="2500" b="1" dirty="0" err="1" smtClean="0"/>
              <a:t>Да-Нет-ка</a:t>
            </a:r>
            <a:r>
              <a:rPr lang="ru-RU" sz="2500" b="1" dirty="0" smtClean="0"/>
              <a:t>» </a:t>
            </a:r>
            <a:r>
              <a:rPr lang="en-US" sz="2500" b="1" dirty="0" err="1" smtClean="0"/>
              <a:t>или</a:t>
            </a:r>
            <a:r>
              <a:rPr lang="en-US" sz="2500" b="1" dirty="0" smtClean="0"/>
              <a:t> </a:t>
            </a:r>
            <a:r>
              <a:rPr lang="ru-RU" sz="2500" b="1" dirty="0" smtClean="0"/>
              <a:t>«</a:t>
            </a:r>
            <a:r>
              <a:rPr lang="en-US" sz="2500" b="1" dirty="0" err="1" smtClean="0"/>
              <a:t>Угадай</a:t>
            </a:r>
            <a:r>
              <a:rPr lang="en-US" sz="2500" b="1" dirty="0"/>
              <a:t>, </a:t>
            </a:r>
            <a:r>
              <a:rPr lang="en-US" sz="2500" b="1" dirty="0" err="1"/>
              <a:t>что</a:t>
            </a:r>
            <a:r>
              <a:rPr lang="en-US" sz="2500" b="1" dirty="0"/>
              <a:t> я </a:t>
            </a:r>
            <a:r>
              <a:rPr lang="en-US" sz="2500" b="1" dirty="0" err="1" smtClean="0"/>
              <a:t>загадала</a:t>
            </a:r>
            <a:r>
              <a:rPr lang="ru-RU" sz="2500" b="1" dirty="0" smtClean="0"/>
              <a:t>».</a:t>
            </a:r>
            <a:endParaRPr lang="ru-RU" sz="2500" dirty="0"/>
          </a:p>
          <a:p>
            <a:pPr indent="15875" algn="just">
              <a:buNone/>
              <a:defRPr/>
            </a:pPr>
            <a:r>
              <a:rPr lang="en-US" sz="2500" dirty="0" err="1" smtClean="0"/>
              <a:t>Например</a:t>
            </a:r>
            <a:r>
              <a:rPr lang="ru-RU" sz="2500" dirty="0" smtClean="0"/>
              <a:t>. В</a:t>
            </a:r>
            <a:r>
              <a:rPr lang="en-US" sz="2500" dirty="0" err="1" smtClean="0"/>
              <a:t>оспитатель</a:t>
            </a:r>
            <a:r>
              <a:rPr lang="en-US" sz="2500" dirty="0" smtClean="0"/>
              <a:t> </a:t>
            </a:r>
            <a:r>
              <a:rPr lang="en-US" sz="2500" dirty="0" err="1"/>
              <a:t>загадывает</a:t>
            </a:r>
            <a:r>
              <a:rPr lang="en-US" sz="2500" dirty="0"/>
              <a:t> </a:t>
            </a:r>
            <a:r>
              <a:rPr lang="en-US" sz="2500" dirty="0" err="1"/>
              <a:t>слово</a:t>
            </a:r>
            <a:r>
              <a:rPr lang="en-US" sz="2500" dirty="0"/>
              <a:t> </a:t>
            </a:r>
            <a:r>
              <a:rPr lang="ru-RU" sz="2500" dirty="0" smtClean="0"/>
              <a:t>«с</a:t>
            </a:r>
            <a:r>
              <a:rPr lang="en-US" sz="2500" dirty="0" err="1" smtClean="0"/>
              <a:t>лон</a:t>
            </a:r>
            <a:r>
              <a:rPr lang="ru-RU" sz="2500" dirty="0" smtClean="0"/>
              <a:t>»</a:t>
            </a:r>
            <a:r>
              <a:rPr lang="en-US" sz="2500" dirty="0" smtClean="0"/>
              <a:t>. </a:t>
            </a:r>
            <a:r>
              <a:rPr lang="en-US" sz="2500" dirty="0" err="1"/>
              <a:t>Дети</a:t>
            </a:r>
            <a:r>
              <a:rPr lang="en-US" sz="2500" dirty="0"/>
              <a:t> </a:t>
            </a:r>
            <a:r>
              <a:rPr lang="en-US" sz="2500" dirty="0" err="1"/>
              <a:t>задают</a:t>
            </a:r>
            <a:r>
              <a:rPr lang="en-US" sz="2500" dirty="0"/>
              <a:t> </a:t>
            </a:r>
            <a:r>
              <a:rPr lang="en-US" sz="2500" dirty="0" err="1" smtClean="0"/>
              <a:t>вопросы</a:t>
            </a:r>
            <a:r>
              <a:rPr lang="ru-RU" sz="2500" dirty="0" smtClean="0"/>
              <a:t>: «Э</a:t>
            </a:r>
            <a:r>
              <a:rPr lang="en-US" sz="2500" dirty="0" err="1" smtClean="0"/>
              <a:t>то</a:t>
            </a:r>
            <a:r>
              <a:rPr lang="en-US" sz="2500" dirty="0" smtClean="0"/>
              <a:t> </a:t>
            </a:r>
            <a:r>
              <a:rPr lang="en-US" sz="2500" dirty="0" err="1"/>
              <a:t>живое</a:t>
            </a:r>
            <a:r>
              <a:rPr lang="en-US" sz="2500" dirty="0"/>
              <a:t>? </a:t>
            </a:r>
            <a:r>
              <a:rPr lang="en-US" sz="2500" dirty="0" err="1"/>
              <a:t>Это</a:t>
            </a:r>
            <a:r>
              <a:rPr lang="en-US" sz="2500" dirty="0"/>
              <a:t> </a:t>
            </a:r>
            <a:r>
              <a:rPr lang="en-US" sz="2500" dirty="0" err="1"/>
              <a:t>растение</a:t>
            </a:r>
            <a:r>
              <a:rPr lang="en-US" sz="2500" dirty="0"/>
              <a:t>? </a:t>
            </a:r>
            <a:r>
              <a:rPr lang="en-US" sz="2500" dirty="0" err="1" smtClean="0"/>
              <a:t>Оно</a:t>
            </a:r>
            <a:r>
              <a:rPr lang="en-US" sz="2500" dirty="0" smtClean="0"/>
              <a:t> </a:t>
            </a:r>
            <a:r>
              <a:rPr lang="en-US" sz="2500" dirty="0" err="1"/>
              <a:t>большое</a:t>
            </a:r>
            <a:r>
              <a:rPr lang="en-US" sz="2500" dirty="0"/>
              <a:t>? </a:t>
            </a:r>
            <a:r>
              <a:rPr lang="en-US" sz="2500" dirty="0" err="1"/>
              <a:t>Оно</a:t>
            </a:r>
            <a:r>
              <a:rPr lang="en-US" sz="2500" dirty="0"/>
              <a:t> </a:t>
            </a:r>
            <a:r>
              <a:rPr lang="en-US" sz="2500" dirty="0" err="1"/>
              <a:t>живет</a:t>
            </a:r>
            <a:r>
              <a:rPr lang="en-US" sz="2500" dirty="0"/>
              <a:t> </a:t>
            </a:r>
            <a:r>
              <a:rPr lang="en-US" sz="2500" dirty="0" err="1"/>
              <a:t>в</a:t>
            </a:r>
            <a:r>
              <a:rPr lang="en-US" sz="2500" dirty="0"/>
              <a:t> </a:t>
            </a:r>
            <a:r>
              <a:rPr lang="en-US" sz="2500" dirty="0" err="1"/>
              <a:t>жарких</a:t>
            </a:r>
            <a:r>
              <a:rPr lang="en-US" sz="2500" dirty="0"/>
              <a:t> </a:t>
            </a:r>
            <a:r>
              <a:rPr lang="en-US" sz="2500" dirty="0" err="1"/>
              <a:t>странах</a:t>
            </a:r>
            <a:r>
              <a:rPr lang="en-US" sz="2500" dirty="0"/>
              <a:t>? </a:t>
            </a:r>
            <a:r>
              <a:rPr lang="en-US" sz="2500" dirty="0" err="1"/>
              <a:t>Это</a:t>
            </a:r>
            <a:r>
              <a:rPr lang="en-US" sz="2500" dirty="0"/>
              <a:t> </a:t>
            </a:r>
            <a:r>
              <a:rPr lang="en-US" sz="2500" dirty="0" err="1"/>
              <a:t>слон</a:t>
            </a:r>
            <a:r>
              <a:rPr lang="en-US" sz="2500" dirty="0" smtClean="0"/>
              <a:t>?</a:t>
            </a:r>
            <a:r>
              <a:rPr lang="ru-RU" sz="2500" dirty="0" smtClean="0"/>
              <a:t>»</a:t>
            </a:r>
            <a:r>
              <a:rPr lang="en-US" sz="2500" dirty="0" smtClean="0"/>
              <a:t> </a:t>
            </a:r>
            <a:r>
              <a:rPr lang="ru-RU" sz="2500" dirty="0" err="1" smtClean="0"/>
              <a:t>В</a:t>
            </a:r>
            <a:r>
              <a:rPr lang="en-US" sz="2500" dirty="0" err="1" smtClean="0"/>
              <a:t>оспитатель</a:t>
            </a:r>
            <a:r>
              <a:rPr lang="en-US" sz="2500" dirty="0" smtClean="0"/>
              <a:t> </a:t>
            </a:r>
            <a:r>
              <a:rPr lang="en-US" sz="2500" dirty="0" err="1"/>
              <a:t>отвечает</a:t>
            </a:r>
            <a:r>
              <a:rPr lang="en-US" sz="2500" dirty="0"/>
              <a:t> </a:t>
            </a:r>
            <a:r>
              <a:rPr lang="en-US" sz="2500" dirty="0" err="1"/>
              <a:t>только</a:t>
            </a:r>
            <a:r>
              <a:rPr lang="en-US" sz="2500" dirty="0"/>
              <a:t> </a:t>
            </a:r>
            <a:r>
              <a:rPr lang="en-US" sz="2500" dirty="0" smtClean="0"/>
              <a:t> </a:t>
            </a:r>
            <a:r>
              <a:rPr lang="ru-RU" sz="2500" dirty="0" smtClean="0"/>
              <a:t>«</a:t>
            </a:r>
            <a:r>
              <a:rPr lang="en-US" sz="2500" dirty="0" err="1" smtClean="0"/>
              <a:t>да</a:t>
            </a:r>
            <a:r>
              <a:rPr lang="ru-RU" sz="2500" dirty="0" smtClean="0"/>
              <a:t>»</a:t>
            </a:r>
            <a:r>
              <a:rPr lang="en-US" sz="2500" dirty="0" smtClean="0"/>
              <a:t> </a:t>
            </a:r>
            <a:r>
              <a:rPr lang="en-US" sz="2500" dirty="0" err="1"/>
              <a:t>или</a:t>
            </a:r>
            <a:r>
              <a:rPr lang="en-US" sz="2500" dirty="0"/>
              <a:t> </a:t>
            </a:r>
            <a:r>
              <a:rPr lang="ru-RU" sz="2500" dirty="0" smtClean="0"/>
              <a:t>«</a:t>
            </a:r>
            <a:r>
              <a:rPr lang="en-US" sz="2500" dirty="0" err="1" smtClean="0"/>
              <a:t>нет</a:t>
            </a:r>
            <a:r>
              <a:rPr lang="ru-RU" sz="2500" dirty="0" smtClean="0"/>
              <a:t>»</a:t>
            </a:r>
            <a:r>
              <a:rPr lang="en-US" sz="2500" dirty="0" smtClean="0"/>
              <a:t>, </a:t>
            </a:r>
            <a:r>
              <a:rPr lang="en-US" sz="2500" dirty="0" err="1"/>
              <a:t>пока</a:t>
            </a:r>
            <a:r>
              <a:rPr lang="en-US" sz="2500" dirty="0"/>
              <a:t> </a:t>
            </a:r>
            <a:r>
              <a:rPr lang="en-US" sz="2500" dirty="0" err="1"/>
              <a:t>дети</a:t>
            </a:r>
            <a:r>
              <a:rPr lang="en-US" sz="2500" dirty="0"/>
              <a:t> </a:t>
            </a:r>
            <a:r>
              <a:rPr lang="en-US" sz="2500" dirty="0" err="1"/>
              <a:t>не</a:t>
            </a:r>
            <a:r>
              <a:rPr lang="en-US" sz="2500" dirty="0"/>
              <a:t> </a:t>
            </a:r>
            <a:r>
              <a:rPr lang="en-US" sz="2500" dirty="0" err="1"/>
              <a:t>угадают</a:t>
            </a:r>
            <a:r>
              <a:rPr lang="en-US" sz="2500" dirty="0"/>
              <a:t> </a:t>
            </a:r>
            <a:r>
              <a:rPr lang="en-US" sz="2500" dirty="0" err="1"/>
              <a:t>задуманное</a:t>
            </a:r>
            <a:r>
              <a:rPr lang="en-US" sz="2500" dirty="0"/>
              <a:t>.</a:t>
            </a:r>
            <a:endParaRPr lang="ru-RU" sz="2500" dirty="0"/>
          </a:p>
          <a:p>
            <a:pPr indent="15875" algn="just">
              <a:buNone/>
              <a:defRPr/>
            </a:pPr>
            <a:r>
              <a:rPr lang="en-US" sz="2500" dirty="0" err="1"/>
              <a:t>Когда</a:t>
            </a:r>
            <a:r>
              <a:rPr lang="en-US" sz="2500" dirty="0"/>
              <a:t> </a:t>
            </a:r>
            <a:r>
              <a:rPr lang="en-US" sz="2500" dirty="0" err="1"/>
              <a:t>дети</a:t>
            </a:r>
            <a:r>
              <a:rPr lang="en-US" sz="2500" dirty="0"/>
              <a:t> </a:t>
            </a:r>
            <a:r>
              <a:rPr lang="en-US" sz="2500" dirty="0" err="1"/>
              <a:t>научатся</a:t>
            </a:r>
            <a:r>
              <a:rPr lang="en-US" sz="2500" dirty="0"/>
              <a:t> </a:t>
            </a:r>
            <a:r>
              <a:rPr lang="en-US" sz="2500" dirty="0" err="1"/>
              <a:t>играть</a:t>
            </a:r>
            <a:r>
              <a:rPr lang="en-US" sz="2500" dirty="0"/>
              <a:t> </a:t>
            </a:r>
            <a:r>
              <a:rPr lang="en-US" sz="2500" dirty="0" err="1"/>
              <a:t>в</a:t>
            </a:r>
            <a:r>
              <a:rPr lang="en-US" sz="2500" dirty="0"/>
              <a:t> </a:t>
            </a:r>
            <a:r>
              <a:rPr lang="en-US" sz="2500" dirty="0" err="1"/>
              <a:t>эту</a:t>
            </a:r>
            <a:r>
              <a:rPr lang="en-US" sz="2500" dirty="0"/>
              <a:t> </a:t>
            </a:r>
            <a:r>
              <a:rPr lang="en-US" sz="2500" dirty="0" err="1"/>
              <a:t>игру</a:t>
            </a:r>
            <a:r>
              <a:rPr lang="en-US" sz="2500" dirty="0"/>
              <a:t>, </a:t>
            </a:r>
            <a:r>
              <a:rPr lang="en-US" sz="2500" dirty="0" err="1"/>
              <a:t>они</a:t>
            </a:r>
            <a:r>
              <a:rPr lang="en-US" sz="2500" dirty="0"/>
              <a:t> </a:t>
            </a:r>
            <a:r>
              <a:rPr lang="en-US" sz="2500" dirty="0" err="1"/>
              <a:t>начинают</a:t>
            </a:r>
            <a:r>
              <a:rPr lang="en-US" sz="2500" dirty="0"/>
              <a:t> </a:t>
            </a:r>
            <a:r>
              <a:rPr lang="en-US" sz="2500" dirty="0" err="1"/>
              <a:t>загадывать</a:t>
            </a:r>
            <a:r>
              <a:rPr lang="en-US" sz="2500" dirty="0"/>
              <a:t> </a:t>
            </a:r>
            <a:r>
              <a:rPr lang="en-US" sz="2500" dirty="0" err="1"/>
              <a:t>слова</a:t>
            </a:r>
            <a:r>
              <a:rPr lang="en-US" sz="2500" dirty="0"/>
              <a:t> </a:t>
            </a:r>
            <a:r>
              <a:rPr lang="en-US" sz="2500" dirty="0" err="1"/>
              <a:t>друг</a:t>
            </a:r>
            <a:r>
              <a:rPr lang="en-US" sz="2500" dirty="0"/>
              <a:t> </a:t>
            </a:r>
            <a:r>
              <a:rPr lang="en-US" sz="2500" dirty="0" err="1"/>
              <a:t>другу</a:t>
            </a:r>
            <a:r>
              <a:rPr lang="en-US" sz="2500" dirty="0"/>
              <a:t>. </a:t>
            </a:r>
            <a:r>
              <a:rPr lang="en-US" sz="2500" dirty="0" err="1"/>
              <a:t>Это</a:t>
            </a:r>
            <a:r>
              <a:rPr lang="en-US" sz="2500" dirty="0"/>
              <a:t> </a:t>
            </a:r>
            <a:r>
              <a:rPr lang="en-US" sz="2500" dirty="0" err="1"/>
              <a:t>могут</a:t>
            </a:r>
            <a:r>
              <a:rPr lang="en-US" sz="2500" dirty="0"/>
              <a:t> </a:t>
            </a:r>
            <a:r>
              <a:rPr lang="en-US" sz="2500" dirty="0" err="1"/>
              <a:t>быть</a:t>
            </a:r>
            <a:r>
              <a:rPr lang="en-US" sz="2500" dirty="0"/>
              <a:t> </a:t>
            </a:r>
            <a:r>
              <a:rPr lang="ru-RU" sz="2500" dirty="0" smtClean="0"/>
              <a:t>различные </a:t>
            </a:r>
            <a:r>
              <a:rPr lang="en-US" sz="2500" dirty="0" err="1" smtClean="0"/>
              <a:t>объекты</a:t>
            </a:r>
            <a:r>
              <a:rPr lang="en-US" sz="2500" dirty="0"/>
              <a:t>: </a:t>
            </a:r>
            <a:r>
              <a:rPr lang="ru-RU" sz="2500" dirty="0" err="1" smtClean="0"/>
              <a:t>ш</a:t>
            </a:r>
            <a:r>
              <a:rPr lang="en-US" sz="2500" dirty="0" err="1" smtClean="0"/>
              <a:t>орты</a:t>
            </a:r>
            <a:r>
              <a:rPr lang="en-US" sz="2500" dirty="0" smtClean="0"/>
              <a:t>, </a:t>
            </a:r>
            <a:r>
              <a:rPr lang="ru-RU" sz="2500" dirty="0" smtClean="0"/>
              <a:t>м</a:t>
            </a:r>
            <a:r>
              <a:rPr lang="en-US" sz="2500" dirty="0" err="1" smtClean="0"/>
              <a:t>ашина</a:t>
            </a:r>
            <a:r>
              <a:rPr lang="en-US" sz="2500" dirty="0" smtClean="0"/>
              <a:t>, </a:t>
            </a:r>
            <a:r>
              <a:rPr lang="ru-RU" sz="2500" dirty="0" err="1" smtClean="0"/>
              <a:t>р</a:t>
            </a:r>
            <a:r>
              <a:rPr lang="en-US" sz="2500" dirty="0" err="1" smtClean="0"/>
              <a:t>оза</a:t>
            </a:r>
            <a:r>
              <a:rPr lang="en-US" sz="2500" dirty="0" smtClean="0"/>
              <a:t>, </a:t>
            </a:r>
            <a:r>
              <a:rPr lang="ru-RU" sz="2500" dirty="0" smtClean="0"/>
              <a:t>г</a:t>
            </a:r>
            <a:r>
              <a:rPr lang="en-US" sz="2500" dirty="0" err="1" smtClean="0"/>
              <a:t>риб</a:t>
            </a:r>
            <a:r>
              <a:rPr lang="en-US" sz="2500" dirty="0" smtClean="0"/>
              <a:t>, </a:t>
            </a:r>
            <a:r>
              <a:rPr lang="ru-RU" sz="2500" dirty="0" smtClean="0"/>
              <a:t>б</a:t>
            </a:r>
            <a:r>
              <a:rPr lang="en-US" sz="2500" dirty="0" err="1" smtClean="0"/>
              <a:t>ереза</a:t>
            </a:r>
            <a:r>
              <a:rPr lang="en-US" sz="2500" dirty="0" smtClean="0"/>
              <a:t>, </a:t>
            </a:r>
            <a:r>
              <a:rPr lang="ru-RU" sz="2500" dirty="0" smtClean="0"/>
              <a:t>в</a:t>
            </a:r>
            <a:r>
              <a:rPr lang="en-US" sz="2500" dirty="0" err="1" smtClean="0"/>
              <a:t>ода</a:t>
            </a:r>
            <a:r>
              <a:rPr lang="en-US" sz="2500" dirty="0" smtClean="0"/>
              <a:t>, </a:t>
            </a:r>
            <a:r>
              <a:rPr lang="ru-RU" sz="2500" dirty="0" err="1" smtClean="0"/>
              <a:t>р</a:t>
            </a:r>
            <a:r>
              <a:rPr lang="en-US" sz="2500" dirty="0" err="1" smtClean="0"/>
              <a:t>адуга</a:t>
            </a:r>
            <a:r>
              <a:rPr lang="en-US" sz="2500" dirty="0" smtClean="0"/>
              <a:t> </a:t>
            </a:r>
            <a:r>
              <a:rPr lang="en-US" sz="2500" dirty="0"/>
              <a:t>и т</a:t>
            </a:r>
            <a:r>
              <a:rPr lang="en-US" sz="2500" dirty="0" smtClean="0"/>
              <a:t>.</a:t>
            </a:r>
            <a:r>
              <a:rPr lang="ru-RU" sz="2500" dirty="0" smtClean="0"/>
              <a:t> </a:t>
            </a:r>
            <a:r>
              <a:rPr lang="en-US" sz="2500" dirty="0" smtClean="0"/>
              <a:t>д</a:t>
            </a:r>
            <a:r>
              <a:rPr lang="en-US" sz="2500" dirty="0"/>
              <a:t>.</a:t>
            </a:r>
            <a:endParaRPr lang="ru-RU" sz="2500" dirty="0"/>
          </a:p>
          <a:p>
            <a:pPr>
              <a:defRPr/>
            </a:pPr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557517724"/>
      </p:ext>
    </p:extLst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31837"/>
          </a:xfrm>
          <a:solidFill>
            <a:srgbClr val="B7DEE8"/>
          </a:solidFill>
        </p:spPr>
        <p:txBody>
          <a:bodyPr>
            <a:normAutofit/>
          </a:bodyPr>
          <a:lstStyle/>
          <a:p>
            <a:r>
              <a:rPr lang="ru-RU" sz="3200" b="1" dirty="0">
                <a:latin typeface="+mn-lt"/>
              </a:rPr>
              <a:t>Специальные игры</a:t>
            </a:r>
            <a:r>
              <a:rPr lang="ru-RU" sz="3200" dirty="0">
                <a:latin typeface="+mn-lt"/>
              </a:rPr>
              <a:t> </a:t>
            </a:r>
          </a:p>
        </p:txBody>
      </p:sp>
      <p:sp>
        <p:nvSpPr>
          <p:cNvPr id="80898" name="Содержимое 2"/>
          <p:cNvSpPr>
            <a:spLocks noGrp="1"/>
          </p:cNvSpPr>
          <p:nvPr>
            <p:ph idx="1"/>
          </p:nvPr>
        </p:nvSpPr>
        <p:spPr>
          <a:xfrm>
            <a:off x="276225" y="1319213"/>
            <a:ext cx="8662988" cy="5262562"/>
          </a:xfrm>
        </p:spPr>
        <p:txBody>
          <a:bodyPr>
            <a:normAutofit/>
          </a:bodyPr>
          <a:lstStyle/>
          <a:p>
            <a:pPr indent="15875" algn="just">
              <a:buNone/>
            </a:pPr>
            <a:r>
              <a:rPr lang="ru-RU" sz="2500" b="1" dirty="0"/>
              <a:t>Игра </a:t>
            </a:r>
            <a:r>
              <a:rPr lang="ru-RU" sz="2500" b="1" dirty="0" smtClean="0"/>
              <a:t>«Создание </a:t>
            </a:r>
            <a:r>
              <a:rPr lang="ru-RU" sz="2500" b="1" dirty="0"/>
              <a:t>сказки по </a:t>
            </a:r>
            <a:r>
              <a:rPr lang="ru-RU" sz="2500" b="1" dirty="0" smtClean="0"/>
              <a:t>вопросам». </a:t>
            </a:r>
            <a:r>
              <a:rPr lang="ru-RU" sz="2500" dirty="0"/>
              <a:t>Играют несколько детей. Каждый по очереди (по кругу) должен ответить на  вопрос, продолжая сюжет общей истории. </a:t>
            </a:r>
            <a:endParaRPr lang="ru-RU" sz="2500" dirty="0" smtClean="0"/>
          </a:p>
          <a:p>
            <a:pPr indent="15875" algn="just">
              <a:buNone/>
            </a:pPr>
            <a:r>
              <a:rPr lang="ru-RU" sz="2500" b="1" dirty="0" smtClean="0"/>
              <a:t>Вопросы: </a:t>
            </a:r>
            <a:r>
              <a:rPr lang="ru-RU" sz="2500" dirty="0" smtClean="0"/>
              <a:t>«Где </a:t>
            </a:r>
            <a:r>
              <a:rPr lang="ru-RU" sz="2500" dirty="0"/>
              <a:t>происходит </a:t>
            </a:r>
            <a:r>
              <a:rPr lang="ru-RU" sz="2500" dirty="0" err="1"/>
              <a:t>действие</a:t>
            </a:r>
            <a:r>
              <a:rPr lang="ru-RU" sz="2500" dirty="0"/>
              <a:t>? Кто главный герой? Где он находится? Что делает? Куда идет? Кого встречает? Что сказал? Что ему ответили? Чем все окончилось</a:t>
            </a:r>
            <a:r>
              <a:rPr lang="ru-RU" sz="2500" dirty="0" smtClean="0"/>
              <a:t>?» </a:t>
            </a:r>
            <a:endParaRPr lang="ru-RU" sz="2500" dirty="0"/>
          </a:p>
          <a:p>
            <a:pPr indent="15875" algn="just">
              <a:buNone/>
            </a:pPr>
            <a:r>
              <a:rPr lang="ru-RU" sz="2500" b="1" dirty="0" err="1"/>
              <a:t>Придумаи</a:t>
            </a:r>
            <a:r>
              <a:rPr lang="ru-RU" sz="2500" b="1" dirty="0"/>
              <a:t>̆ окончание сказки. 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182201216"/>
      </p:ext>
    </p:extLst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28613" y="141288"/>
            <a:ext cx="8358187" cy="1211342"/>
          </a:xfrm>
          <a:solidFill>
            <a:srgbClr val="B7DEE8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3200" b="1" dirty="0" smtClean="0"/>
              <a:t>ТРИЗ – </a:t>
            </a:r>
            <a:r>
              <a:rPr lang="en-US" sz="3200" b="1" dirty="0" err="1" smtClean="0"/>
              <a:t>теория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решения</a:t>
            </a:r>
            <a:r>
              <a:rPr lang="en-US" sz="3200" b="1" dirty="0" smtClean="0"/>
              <a:t>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en-US" sz="3200" b="1" dirty="0" err="1" smtClean="0"/>
              <a:t>изобретательных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задач</a:t>
            </a:r>
            <a:r>
              <a:rPr lang="en-US" sz="3200" b="1" dirty="0" smtClean="0"/>
              <a:t> </a:t>
            </a:r>
            <a:endParaRPr lang="ru-RU" sz="3200" b="1" dirty="0">
              <a:latin typeface="+mn-lt"/>
            </a:endParaRPr>
          </a:p>
        </p:txBody>
      </p:sp>
      <p:sp>
        <p:nvSpPr>
          <p:cNvPr id="8192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15875" algn="just">
              <a:buNone/>
            </a:pPr>
            <a:endParaRPr lang="ru-RU" sz="2500" dirty="0" smtClean="0"/>
          </a:p>
          <a:p>
            <a:pPr indent="554038" algn="just">
              <a:buNone/>
            </a:pPr>
            <a:r>
              <a:rPr lang="en-US" sz="2500" dirty="0" smtClean="0"/>
              <a:t>ТРИЗ </a:t>
            </a:r>
            <a:r>
              <a:rPr lang="en-US" sz="2500" dirty="0" err="1"/>
              <a:t>работает</a:t>
            </a:r>
            <a:r>
              <a:rPr lang="en-US" sz="2500" dirty="0"/>
              <a:t> </a:t>
            </a:r>
            <a:r>
              <a:rPr lang="en-US" sz="2500" dirty="0" err="1"/>
              <a:t>на</a:t>
            </a:r>
            <a:r>
              <a:rPr lang="en-US" sz="2500" dirty="0"/>
              <a:t> </a:t>
            </a:r>
            <a:r>
              <a:rPr lang="en-US" sz="2500" dirty="0" err="1"/>
              <a:t>принципах</a:t>
            </a:r>
            <a:r>
              <a:rPr lang="en-US" sz="2500" dirty="0"/>
              <a:t> </a:t>
            </a:r>
            <a:r>
              <a:rPr lang="en-US" sz="2500" dirty="0" err="1"/>
              <a:t>педагогики</a:t>
            </a:r>
            <a:r>
              <a:rPr lang="en-US" sz="2500" dirty="0"/>
              <a:t> </a:t>
            </a:r>
            <a:r>
              <a:rPr lang="en-US" sz="2500" dirty="0" err="1"/>
              <a:t>сотрудничества</a:t>
            </a:r>
            <a:r>
              <a:rPr lang="en-US" sz="2500" dirty="0"/>
              <a:t>, </a:t>
            </a:r>
            <a:r>
              <a:rPr lang="en-US" sz="2500" dirty="0" err="1"/>
              <a:t>ставит</a:t>
            </a:r>
            <a:r>
              <a:rPr lang="en-US" sz="2500" dirty="0"/>
              <a:t> </a:t>
            </a:r>
            <a:r>
              <a:rPr lang="en-US" sz="2500" dirty="0" err="1"/>
              <a:t>детей</a:t>
            </a:r>
            <a:r>
              <a:rPr lang="en-US" sz="2500" dirty="0"/>
              <a:t> и </a:t>
            </a:r>
            <a:r>
              <a:rPr lang="en-US" sz="2500" dirty="0" err="1"/>
              <a:t>педагогов</a:t>
            </a:r>
            <a:r>
              <a:rPr lang="en-US" sz="2500" dirty="0"/>
              <a:t> в </a:t>
            </a:r>
            <a:r>
              <a:rPr lang="en-US" sz="2500" dirty="0" err="1"/>
              <a:t>позицию</a:t>
            </a:r>
            <a:r>
              <a:rPr lang="en-US" sz="2500" dirty="0"/>
              <a:t> </a:t>
            </a:r>
            <a:r>
              <a:rPr lang="en-US" sz="2500" dirty="0" err="1" smtClean="0"/>
              <a:t>партн</a:t>
            </a:r>
            <a:r>
              <a:rPr lang="ru-RU" sz="2500" dirty="0" smtClean="0"/>
              <a:t>е</a:t>
            </a:r>
            <a:r>
              <a:rPr lang="en-US" sz="2500" dirty="0" err="1" smtClean="0"/>
              <a:t>ров</a:t>
            </a:r>
            <a:r>
              <a:rPr lang="en-US" sz="2500" dirty="0"/>
              <a:t>, </a:t>
            </a:r>
            <a:r>
              <a:rPr lang="en-US" sz="2500" dirty="0" err="1"/>
              <a:t>стимулирует</a:t>
            </a:r>
            <a:r>
              <a:rPr lang="en-US" sz="2500" dirty="0"/>
              <a:t> </a:t>
            </a:r>
            <a:r>
              <a:rPr lang="en-US" sz="2500" dirty="0" err="1"/>
              <a:t>создание</a:t>
            </a:r>
            <a:r>
              <a:rPr lang="en-US" sz="2500" dirty="0"/>
              <a:t> </a:t>
            </a:r>
            <a:r>
              <a:rPr lang="en-US" sz="2500" dirty="0" err="1"/>
              <a:t>ситуации</a:t>
            </a:r>
            <a:r>
              <a:rPr lang="en-US" sz="2500" dirty="0"/>
              <a:t> </a:t>
            </a:r>
            <a:r>
              <a:rPr lang="en-US" sz="2500" dirty="0" err="1"/>
              <a:t>успеха</a:t>
            </a:r>
            <a:r>
              <a:rPr lang="en-US" sz="2500" dirty="0"/>
              <a:t> </a:t>
            </a:r>
            <a:r>
              <a:rPr lang="en-US" sz="2500" dirty="0" err="1"/>
              <a:t>для</a:t>
            </a:r>
            <a:r>
              <a:rPr lang="en-US" sz="2500" dirty="0"/>
              <a:t> </a:t>
            </a:r>
            <a:r>
              <a:rPr lang="en-US" sz="2500" dirty="0" err="1"/>
              <a:t>детей</a:t>
            </a:r>
            <a:r>
              <a:rPr lang="en-US" sz="2500" dirty="0"/>
              <a:t>, </a:t>
            </a:r>
            <a:r>
              <a:rPr lang="en-US" sz="2500" dirty="0" err="1"/>
              <a:t>тем</a:t>
            </a:r>
            <a:r>
              <a:rPr lang="en-US" sz="2500" dirty="0"/>
              <a:t> </a:t>
            </a:r>
            <a:r>
              <a:rPr lang="en-US" sz="2500" dirty="0" err="1" smtClean="0"/>
              <a:t>самым</a:t>
            </a:r>
            <a:r>
              <a:rPr lang="en-US" sz="2500" dirty="0" smtClean="0"/>
              <a:t> </a:t>
            </a:r>
            <a:r>
              <a:rPr lang="en-US" sz="2500" dirty="0" err="1"/>
              <a:t>поддерживая</a:t>
            </a:r>
            <a:r>
              <a:rPr lang="en-US" sz="2500" dirty="0"/>
              <a:t> </a:t>
            </a:r>
            <a:r>
              <a:rPr lang="en-US" sz="2500" dirty="0" err="1"/>
              <a:t>их</a:t>
            </a:r>
            <a:r>
              <a:rPr lang="en-US" sz="2500" dirty="0"/>
              <a:t> </a:t>
            </a:r>
            <a:r>
              <a:rPr lang="en-US" sz="2500" dirty="0" err="1"/>
              <a:t>веру</a:t>
            </a:r>
            <a:r>
              <a:rPr lang="en-US" sz="2500" dirty="0"/>
              <a:t> в </a:t>
            </a:r>
            <a:r>
              <a:rPr lang="en-US" sz="2500" dirty="0" err="1"/>
              <a:t>свои</a:t>
            </a:r>
            <a:r>
              <a:rPr lang="en-US" sz="2500" dirty="0"/>
              <a:t> </a:t>
            </a:r>
            <a:r>
              <a:rPr lang="en-US" sz="2500" dirty="0" err="1"/>
              <a:t>силы</a:t>
            </a:r>
            <a:r>
              <a:rPr lang="en-US" sz="2500" dirty="0"/>
              <a:t> и </a:t>
            </a:r>
            <a:r>
              <a:rPr lang="en-US" sz="2500" dirty="0" err="1"/>
              <a:t>возможности</a:t>
            </a:r>
            <a:r>
              <a:rPr lang="en-US" sz="2500" dirty="0"/>
              <a:t>, </a:t>
            </a:r>
            <a:r>
              <a:rPr lang="en-US" sz="2500" dirty="0" err="1"/>
              <a:t>интерес</a:t>
            </a:r>
            <a:r>
              <a:rPr lang="en-US" sz="2500" dirty="0"/>
              <a:t> к </a:t>
            </a:r>
            <a:r>
              <a:rPr lang="en-US" sz="2500" dirty="0" err="1"/>
              <a:t>познанию</a:t>
            </a:r>
            <a:r>
              <a:rPr lang="en-US" sz="2500" dirty="0"/>
              <a:t> </a:t>
            </a:r>
            <a:r>
              <a:rPr lang="en-US" sz="2500" dirty="0" err="1"/>
              <a:t>окружающего</a:t>
            </a:r>
            <a:r>
              <a:rPr lang="en-US" sz="2500" dirty="0"/>
              <a:t> </a:t>
            </a:r>
            <a:r>
              <a:rPr lang="en-US" sz="2500" dirty="0" err="1"/>
              <a:t>мира</a:t>
            </a:r>
            <a:r>
              <a:rPr lang="en-US" sz="2500" dirty="0"/>
              <a:t>.</a:t>
            </a:r>
            <a:endParaRPr lang="ru-RU" sz="2500" dirty="0"/>
          </a:p>
          <a:p>
            <a:endParaRPr lang="ru-RU" dirty="0">
              <a:latin typeface="Tahoma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21554816"/>
      </p:ext>
    </p:extLst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684338"/>
          </a:xfrm>
        </p:spPr>
        <p:txBody>
          <a:bodyPr/>
          <a:lstStyle/>
          <a:p>
            <a:r>
              <a:rPr lang="ru-RU" b="1" dirty="0"/>
              <a:t>Интерактивные технологии в работе с </a:t>
            </a:r>
            <a:r>
              <a:rPr lang="ru-RU" b="1" dirty="0" smtClean="0"/>
              <a:t>дошкольниками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2666" y="2895600"/>
            <a:ext cx="8094133" cy="21166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err="1"/>
              <a:t>Здоровьесберегающие</a:t>
            </a:r>
            <a:r>
              <a:rPr lang="ru-RU" sz="4000" b="1" dirty="0"/>
              <a:t> </a:t>
            </a:r>
            <a:endParaRPr lang="ru-RU" sz="4000" b="1" dirty="0" smtClean="0"/>
          </a:p>
          <a:p>
            <a:pPr marL="0" indent="0" algn="ctr">
              <a:buNone/>
            </a:pPr>
            <a:r>
              <a:rPr lang="ru-RU" sz="4000" b="1" dirty="0" smtClean="0"/>
              <a:t>технологии </a:t>
            </a:r>
            <a:endParaRPr lang="ru-RU" sz="4000" b="1" dirty="0"/>
          </a:p>
        </p:txBody>
      </p:sp>
      <p:sp>
        <p:nvSpPr>
          <p:cNvPr id="4" name="Название 1"/>
          <p:cNvSpPr txBox="1">
            <a:spLocks/>
          </p:cNvSpPr>
          <p:nvPr/>
        </p:nvSpPr>
        <p:spPr>
          <a:xfrm>
            <a:off x="609600" y="457200"/>
            <a:ext cx="8229600" cy="168433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Интерактивные технологии </a:t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работе с дошкольниками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180047300"/>
      </p:ext>
    </p:extLst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131964"/>
            <a:ext cx="8229600" cy="1534079"/>
          </a:xfrm>
          <a:solidFill>
            <a:srgbClr val="CCFFCC"/>
          </a:solidFill>
        </p:spPr>
        <p:txBody>
          <a:bodyPr>
            <a:noAutofit/>
          </a:bodyPr>
          <a:lstStyle/>
          <a:p>
            <a:r>
              <a:rPr lang="ru-RU" sz="3200" b="1" dirty="0" err="1" smtClean="0">
                <a:latin typeface="+mn-lt"/>
              </a:rPr>
              <a:t>З</a:t>
            </a:r>
            <a:r>
              <a:rPr kumimoji="0" lang="ru-RU" sz="3200" b="1" dirty="0" err="1" smtClean="0">
                <a:latin typeface="+mn-lt"/>
              </a:rPr>
              <a:t>доровьесберегающие</a:t>
            </a:r>
            <a:r>
              <a:rPr kumimoji="0" lang="ru-RU" sz="3200" b="1" dirty="0" smtClean="0">
                <a:latin typeface="+mn-lt"/>
              </a:rPr>
              <a:t> технологии </a:t>
            </a:r>
            <a:br>
              <a:rPr kumimoji="0" lang="ru-RU" sz="3200" b="1" dirty="0" smtClean="0">
                <a:latin typeface="+mn-lt"/>
              </a:rPr>
            </a:br>
            <a:r>
              <a:rPr kumimoji="0" lang="ru-RU" sz="3200" b="1" dirty="0" smtClean="0">
                <a:latin typeface="+mn-lt"/>
              </a:rPr>
              <a:t>как необходимое условие повышения качества образования</a:t>
            </a:r>
            <a:endParaRPr lang="ru-RU" sz="32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9972"/>
            <a:ext cx="8229600" cy="4085346"/>
          </a:xfrm>
        </p:spPr>
        <p:txBody>
          <a:bodyPr>
            <a:normAutofit/>
          </a:bodyPr>
          <a:lstStyle/>
          <a:p>
            <a:pPr indent="374650" algn="just">
              <a:buNone/>
            </a:pPr>
            <a:r>
              <a:rPr lang="ru-RU" sz="2500" dirty="0" smtClean="0"/>
              <a:t>Осуществление </a:t>
            </a:r>
            <a:r>
              <a:rPr lang="ru-RU" sz="2500" b="1" dirty="0" err="1" smtClean="0"/>
              <a:t>здоровьесберегающей</a:t>
            </a:r>
            <a:r>
              <a:rPr lang="ru-RU" sz="2500" b="1" dirty="0" smtClean="0"/>
              <a:t> деятельности в ДОО </a:t>
            </a:r>
            <a:r>
              <a:rPr lang="ru-RU" sz="2500" dirty="0" smtClean="0"/>
              <a:t>и определение </a:t>
            </a:r>
            <a:r>
              <a:rPr lang="ru-RU" sz="2500" dirty="0" err="1" smtClean="0"/>
              <a:t>здоровьесберегающих</a:t>
            </a:r>
            <a:r>
              <a:rPr lang="ru-RU" sz="2500" dirty="0" smtClean="0"/>
              <a:t> технологий в образовании как системы мер по сохранению и укреплению здоровья детей состоит из</a:t>
            </a:r>
            <a:r>
              <a:rPr lang="ru-RU" sz="2500" b="1" dirty="0" smtClean="0"/>
              <a:t> методов и приемов, комплексных способов решения задач </a:t>
            </a:r>
            <a:r>
              <a:rPr lang="ru-RU" sz="2500" b="1" dirty="0" err="1" smtClean="0"/>
              <a:t>здоровьесбережения</a:t>
            </a:r>
            <a:r>
              <a:rPr lang="ru-RU" sz="2500" b="1" dirty="0" smtClean="0"/>
              <a:t>.</a:t>
            </a:r>
            <a:endParaRPr lang="ru-RU" sz="2500" dirty="0" smtClean="0"/>
          </a:p>
          <a:p>
            <a:pPr indent="374650" algn="just">
              <a:buNone/>
            </a:pPr>
            <a:r>
              <a:rPr lang="ru-RU" sz="2500" dirty="0" smtClean="0"/>
              <a:t>В практике работы современного  дошкольного образования выделяют </a:t>
            </a:r>
            <a:r>
              <a:rPr lang="ru-RU" sz="2500" b="1" dirty="0" err="1" smtClean="0"/>
              <a:t>здоровьесберегающие</a:t>
            </a:r>
            <a:r>
              <a:rPr lang="ru-RU" sz="2500" b="1" dirty="0" smtClean="0"/>
              <a:t> и </a:t>
            </a:r>
            <a:r>
              <a:rPr lang="ru-RU" sz="2500" b="1" dirty="0" err="1" smtClean="0"/>
              <a:t>здоровьеукрепляющие</a:t>
            </a:r>
            <a:r>
              <a:rPr lang="ru-RU" sz="2500" b="1" dirty="0" smtClean="0"/>
              <a:t> технологии.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698166749"/>
      </p:ext>
    </p:extLst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13391" y="131964"/>
            <a:ext cx="8373409" cy="1121693"/>
          </a:xfrm>
          <a:solidFill>
            <a:srgbClr val="CCFFCC"/>
          </a:solidFill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200" b="1" dirty="0" err="1" smtClean="0"/>
              <a:t>Здоровьесберегающие</a:t>
            </a:r>
            <a:r>
              <a:rPr lang="ru-RU" sz="3200" b="1" dirty="0" smtClean="0"/>
              <a:t> </a:t>
            </a:r>
            <a:br>
              <a:rPr lang="ru-RU" sz="3200" b="1" dirty="0" smtClean="0"/>
            </a:br>
            <a:r>
              <a:rPr lang="ru-RU" sz="3200" b="1" dirty="0" smtClean="0"/>
              <a:t>образовательные технологии</a:t>
            </a:r>
            <a:br>
              <a:rPr lang="ru-RU" sz="3200" b="1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3391" y="1600200"/>
            <a:ext cx="8373409" cy="5113464"/>
          </a:xfrm>
        </p:spPr>
        <p:txBody>
          <a:bodyPr>
            <a:normAutofit/>
          </a:bodyPr>
          <a:lstStyle/>
          <a:p>
            <a:pPr indent="15875" algn="just">
              <a:buNone/>
            </a:pPr>
            <a:r>
              <a:rPr lang="ru-RU" sz="2500" b="1" dirty="0" smtClean="0"/>
              <a:t>Цель этих технологий </a:t>
            </a:r>
            <a:r>
              <a:rPr lang="ru-RU" sz="2500" dirty="0" smtClean="0"/>
              <a:t>– становление осознанного отношения ребенка к здоровью и жизни человека, накопление знаний о здоровье и развитие умения сберегать, поддерживать и сохранять его, обретение </a:t>
            </a:r>
            <a:r>
              <a:rPr lang="ru-RU" sz="2500" dirty="0" err="1" smtClean="0"/>
              <a:t>валеологической</a:t>
            </a:r>
            <a:r>
              <a:rPr lang="ru-RU" sz="2500" dirty="0" smtClean="0"/>
              <a:t> компетентности, позволяющей дошкольнику самостоятельно и эффективно решать задачи здорового образа жизни и безопасного поведения, задачи, связанные с оказанием элементарной медицинской и психологической самопомощи и помощи.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274176241"/>
      </p:ext>
    </p:extLst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148460"/>
            <a:ext cx="8229600" cy="676316"/>
          </a:xfrm>
          <a:solidFill>
            <a:srgbClr val="CCFFCC"/>
          </a:solidFill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b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600" b="1" dirty="0" smtClean="0"/>
              <a:t>Виды </a:t>
            </a:r>
            <a:r>
              <a:rPr lang="ru-RU" sz="3600" b="1" dirty="0" err="1" smtClean="0"/>
              <a:t>здоровьесберегающих</a:t>
            </a:r>
            <a:r>
              <a:rPr lang="ru-RU" sz="3600" b="1" dirty="0" smtClean="0"/>
              <a:t> технологий</a:t>
            </a:r>
            <a:br>
              <a:rPr lang="ru-RU" sz="3600" b="1" dirty="0" smtClean="0"/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4630" y="956738"/>
            <a:ext cx="8680614" cy="5674449"/>
          </a:xfrm>
        </p:spPr>
        <p:txBody>
          <a:bodyPr>
            <a:normAutofit/>
          </a:bodyPr>
          <a:lstStyle/>
          <a:p>
            <a:pPr marL="358775" indent="0" algn="just">
              <a:buNone/>
              <a:defRPr/>
            </a:pPr>
            <a:r>
              <a:rPr lang="ru-RU" sz="2500" b="1" dirty="0" smtClean="0"/>
              <a:t>   Технологии сохранения и стимулирования здоровья</a:t>
            </a:r>
            <a:r>
              <a:rPr lang="ru-RU" sz="2500" dirty="0" smtClean="0"/>
              <a:t>: </a:t>
            </a:r>
            <a:r>
              <a:rPr lang="ru-RU" sz="2500" dirty="0" err="1" smtClean="0"/>
              <a:t>стретчинг</a:t>
            </a:r>
            <a:r>
              <a:rPr lang="ru-RU" sz="2500" dirty="0" smtClean="0"/>
              <a:t>, ритмопластика, динамические паузы, подвижные </a:t>
            </a:r>
            <a:r>
              <a:rPr lang="ru-RU" sz="2500" dirty="0"/>
              <a:t>и спортивные </a:t>
            </a:r>
            <a:r>
              <a:rPr lang="ru-RU" sz="2500" dirty="0" smtClean="0"/>
              <a:t>игры, релаксация, пальчиковая гимнастика, </a:t>
            </a:r>
            <a:r>
              <a:rPr lang="ru-RU" sz="2500" dirty="0"/>
              <a:t>г</a:t>
            </a:r>
            <a:r>
              <a:rPr lang="ru-RU" sz="2500" dirty="0" smtClean="0"/>
              <a:t>имнастика </a:t>
            </a:r>
            <a:r>
              <a:rPr lang="ru-RU" sz="2500" dirty="0"/>
              <a:t>для </a:t>
            </a:r>
            <a:r>
              <a:rPr lang="ru-RU" sz="2500" dirty="0" smtClean="0"/>
              <a:t>глаз, гимнастика дыхательная, бодрящая, корригирующая, ортопедическая.</a:t>
            </a:r>
          </a:p>
          <a:p>
            <a:pPr marL="358775" indent="0" algn="just">
              <a:buNone/>
              <a:defRPr/>
            </a:pPr>
            <a:r>
              <a:rPr lang="ru-RU" sz="2500" dirty="0"/>
              <a:t> </a:t>
            </a:r>
            <a:r>
              <a:rPr lang="ru-RU" sz="2500" dirty="0" smtClean="0"/>
              <a:t>  </a:t>
            </a:r>
            <a:r>
              <a:rPr lang="ru-RU" sz="2500" b="1" dirty="0" smtClean="0"/>
              <a:t>Технологии обучения здоровому образу жизни: </a:t>
            </a:r>
            <a:r>
              <a:rPr lang="ru-RU" sz="2500" dirty="0" smtClean="0"/>
              <a:t>физкультурные занятия, проблемно-игровые тренинги и </a:t>
            </a:r>
            <a:r>
              <a:rPr lang="ru-RU" sz="2500" dirty="0" err="1" smtClean="0"/>
              <a:t>игротерапия</a:t>
            </a:r>
            <a:r>
              <a:rPr lang="ru-RU" sz="2500" dirty="0" smtClean="0"/>
              <a:t>, коммуникативные игры, самомассаж, точечный массаж, биологически обратная связь (БОС).</a:t>
            </a:r>
          </a:p>
          <a:p>
            <a:pPr marL="358775" indent="0" algn="just">
              <a:buNone/>
              <a:defRPr/>
            </a:pPr>
            <a:r>
              <a:rPr lang="ru-RU" sz="2500" b="1" dirty="0" smtClean="0"/>
              <a:t>  Коррекционные технологии: </a:t>
            </a:r>
            <a:r>
              <a:rPr lang="ru-RU" sz="2500" dirty="0" smtClean="0"/>
              <a:t>арт-терапия, сказка и </a:t>
            </a:r>
            <a:r>
              <a:rPr lang="ru-RU" sz="2500" dirty="0" err="1" smtClean="0"/>
              <a:t>цветотерапия</a:t>
            </a:r>
            <a:r>
              <a:rPr lang="ru-RU" sz="2500" dirty="0" smtClean="0"/>
              <a:t>,</a:t>
            </a:r>
            <a:r>
              <a:rPr lang="ru-RU" sz="2500" dirty="0"/>
              <a:t> технологии музыкального </a:t>
            </a:r>
            <a:r>
              <a:rPr lang="ru-RU" sz="2500" dirty="0" smtClean="0"/>
              <a:t>воздействия, коррекции поведения, </a:t>
            </a:r>
            <a:r>
              <a:rPr lang="ru-RU" sz="2500" dirty="0" err="1" smtClean="0"/>
              <a:t>психогимнастика</a:t>
            </a:r>
            <a:r>
              <a:rPr lang="ru-RU" sz="2500" dirty="0" smtClean="0"/>
              <a:t>, фонетическая гимнастика.</a:t>
            </a:r>
          </a:p>
          <a:p>
            <a:pPr marL="0" indent="0">
              <a:buNone/>
              <a:defRPr/>
            </a:pPr>
            <a:endParaRPr lang="ru-RU" i="1" dirty="0"/>
          </a:p>
          <a:p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058459686"/>
      </p:ext>
    </p:extLst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CFFCC"/>
          </a:solidFill>
        </p:spPr>
        <p:txBody>
          <a:bodyPr/>
          <a:lstStyle/>
          <a:p>
            <a:pPr>
              <a:defRPr/>
            </a:pPr>
            <a:r>
              <a:rPr lang="ru-RU" sz="3200" b="1" dirty="0" smtClean="0"/>
              <a:t>Организация </a:t>
            </a:r>
            <a:br>
              <a:rPr lang="ru-RU" sz="3200" b="1" dirty="0" smtClean="0"/>
            </a:br>
            <a:r>
              <a:rPr lang="ru-RU" sz="3200" b="1" dirty="0" smtClean="0"/>
              <a:t>м</a:t>
            </a:r>
            <a:r>
              <a:rPr kumimoji="0" lang="ru-RU" sz="3200" b="1" dirty="0" smtClean="0"/>
              <a:t>едико-профилактической </a:t>
            </a:r>
            <a:r>
              <a:rPr lang="ru-RU" sz="3200" b="1" dirty="0" smtClean="0"/>
              <a:t>работы</a:t>
            </a:r>
            <a:endParaRPr kumimoji="0" lang="ru-RU" sz="3200" b="1" dirty="0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  <a:defRPr/>
            </a:pPr>
            <a:r>
              <a:rPr kumimoji="0" lang="ru-RU" sz="2500" dirty="0" smtClean="0"/>
              <a:t>Мониторинг    здоровья (по материалам медицинского персонала).</a:t>
            </a:r>
          </a:p>
          <a:p>
            <a:pPr>
              <a:buFont typeface="Wingdings" pitchFamily="2" charset="2"/>
              <a:buChar char="§"/>
              <a:defRPr/>
            </a:pPr>
            <a:r>
              <a:rPr kumimoji="0" lang="ru-RU" sz="2500" dirty="0" smtClean="0"/>
              <a:t>Организация </a:t>
            </a:r>
            <a:r>
              <a:rPr kumimoji="0" lang="ru-RU" sz="2500" dirty="0" err="1" smtClean="0"/>
              <a:t>здоровьесберегающей</a:t>
            </a:r>
            <a:r>
              <a:rPr kumimoji="0" lang="ru-RU" sz="2500" dirty="0" smtClean="0"/>
              <a:t>  среды.</a:t>
            </a:r>
          </a:p>
          <a:p>
            <a:pPr>
              <a:buFont typeface="Wingdings" pitchFamily="2" charset="2"/>
              <a:buChar char="§"/>
              <a:defRPr/>
            </a:pPr>
            <a:r>
              <a:rPr kumimoji="0" lang="ru-RU" sz="2500" dirty="0" smtClean="0"/>
              <a:t>Организация профилактических мероприятий в </a:t>
            </a:r>
            <a:r>
              <a:rPr lang="ru-RU" sz="2500" dirty="0" smtClean="0"/>
              <a:t>ДОО. </a:t>
            </a:r>
            <a:endParaRPr kumimoji="0" lang="ru-RU" sz="2500" dirty="0" smtClean="0"/>
          </a:p>
          <a:p>
            <a:pPr>
              <a:buFont typeface="Wingdings" pitchFamily="2" charset="2"/>
              <a:buChar char="§"/>
              <a:defRPr/>
            </a:pPr>
            <a:r>
              <a:rPr kumimoji="0" lang="ru-RU" sz="2500" dirty="0" smtClean="0"/>
              <a:t>Организация медико-педагогического контроля и помощь в выполнении </a:t>
            </a:r>
            <a:r>
              <a:rPr kumimoji="0" lang="ru-RU" sz="2500" dirty="0" err="1" smtClean="0"/>
              <a:t>СанПин</a:t>
            </a:r>
            <a:r>
              <a:rPr kumimoji="0" lang="ru-RU" sz="2500" dirty="0" smtClean="0"/>
              <a:t>.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ru-RU" sz="2500" dirty="0" smtClean="0"/>
              <a:t>Рациональное о</a:t>
            </a:r>
            <a:r>
              <a:rPr kumimoji="0" lang="ru-RU" sz="2500" dirty="0" smtClean="0"/>
              <a:t>рганизация питания.</a:t>
            </a:r>
          </a:p>
          <a:p>
            <a:pPr>
              <a:buFont typeface="Wingdings" pitchFamily="2" charset="2"/>
              <a:buChar char="§"/>
              <a:defRPr/>
            </a:pPr>
            <a:r>
              <a:rPr kumimoji="0" lang="ru-RU" sz="2500" dirty="0" smtClean="0"/>
              <a:t>Организация    системы закаливания (индивидуально).</a:t>
            </a:r>
          </a:p>
          <a:p>
            <a:pPr>
              <a:buFont typeface="Wingdings" pitchFamily="2" charset="2"/>
              <a:buChar char="§"/>
              <a:defRPr/>
            </a:pPr>
            <a:r>
              <a:rPr kumimoji="0" lang="ru-RU" sz="2500" dirty="0" smtClean="0"/>
              <a:t>Организация сна.</a:t>
            </a:r>
          </a:p>
          <a:p>
            <a:pPr>
              <a:buFont typeface="Wingdings" pitchFamily="2" charset="2"/>
              <a:buChar char="§"/>
              <a:defRPr/>
            </a:pPr>
            <a:r>
              <a:rPr kumimoji="0" lang="ru-RU" sz="2500" dirty="0" smtClean="0"/>
              <a:t>Организация разнообразных прогулок.</a:t>
            </a:r>
          </a:p>
          <a:p>
            <a:pPr>
              <a:defRPr/>
            </a:pPr>
            <a:endParaRPr kumimoji="0" lang="ru-RU" sz="2400" dirty="0" smtClean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577767881"/>
      </p:ext>
    </p:extLst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solidFill>
            <a:srgbClr val="CCFFCC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dirty="0" smtClean="0"/>
              <a:t>Организация </a:t>
            </a:r>
            <a:br>
              <a:rPr lang="ru-RU" sz="3200" b="1" dirty="0" smtClean="0"/>
            </a:br>
            <a:r>
              <a:rPr lang="ru-RU" sz="3200" b="1" dirty="0" smtClean="0"/>
              <a:t>ф</a:t>
            </a:r>
            <a:r>
              <a:rPr kumimoji="0" lang="ru-RU" sz="3200" b="1" dirty="0" smtClean="0"/>
              <a:t>изкультурно-оздоровительной работы 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932014"/>
          </a:xfrm>
        </p:spPr>
        <p:txBody>
          <a:bodyPr>
            <a:normAutofit lnSpcReduction="10000"/>
          </a:bodyPr>
          <a:lstStyle/>
          <a:p>
            <a:pPr marL="88900" indent="538163" algn="just">
              <a:spcBef>
                <a:spcPts val="0"/>
              </a:spcBef>
              <a:buNone/>
              <a:defRPr/>
            </a:pPr>
            <a:r>
              <a:rPr kumimoji="0" lang="ru-RU" sz="2500" dirty="0" smtClean="0"/>
              <a:t>В каждой группе ДОО, </a:t>
            </a:r>
            <a:r>
              <a:rPr lang="ru-RU" sz="2500" dirty="0" smtClean="0"/>
              <a:t>в </a:t>
            </a:r>
            <a:r>
              <a:rPr lang="ru-RU" sz="2500" dirty="0"/>
              <a:t>соответствии с особенностями возраста, здоровья и </a:t>
            </a:r>
            <a:r>
              <a:rPr lang="ru-RU" sz="2500" dirty="0" smtClean="0"/>
              <a:t>сезона,</a:t>
            </a:r>
            <a:r>
              <a:rPr kumimoji="0" lang="ru-RU" sz="2500" dirty="0" smtClean="0"/>
              <a:t> разрабатывается и внедряется дифференцированный двигательный   режим.</a:t>
            </a:r>
          </a:p>
          <a:p>
            <a:pPr marL="88900" indent="538163" algn="just">
              <a:spcBef>
                <a:spcPts val="0"/>
              </a:spcBef>
              <a:buNone/>
              <a:defRPr/>
            </a:pPr>
            <a:r>
              <a:rPr lang="ru-RU" sz="2500" dirty="0" smtClean="0"/>
              <a:t>Педагоги</a:t>
            </a:r>
            <a:r>
              <a:rPr kumimoji="0" lang="ru-RU" sz="2500" dirty="0" smtClean="0"/>
              <a:t> постоянно и целенаправленно </a:t>
            </a:r>
            <a:r>
              <a:rPr lang="ru-RU" sz="2500" dirty="0" smtClean="0"/>
              <a:t>организуют работу по развитию у детей:</a:t>
            </a:r>
          </a:p>
          <a:p>
            <a:pPr marL="627063" indent="-358775" algn="just"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kumimoji="0" lang="ru-RU" sz="2500" dirty="0" smtClean="0"/>
              <a:t>физических и волевых качеств</a:t>
            </a:r>
            <a:r>
              <a:rPr lang="ru-RU" sz="2500" dirty="0" smtClean="0"/>
              <a:t>; </a:t>
            </a:r>
            <a:endParaRPr kumimoji="0" lang="ru-RU" sz="2500" dirty="0" smtClean="0"/>
          </a:p>
          <a:p>
            <a:pPr marL="627063" indent="-358775" algn="just"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kumimoji="0" lang="ru-RU" sz="2500" dirty="0" smtClean="0"/>
              <a:t>произвольности и самостоятельности;</a:t>
            </a:r>
          </a:p>
          <a:p>
            <a:pPr marL="627063" indent="-358775" algn="just"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kumimoji="0" lang="ru-RU" sz="2500" dirty="0" smtClean="0"/>
              <a:t>элементов творческого мышления в двигательной деятельности.</a:t>
            </a:r>
          </a:p>
          <a:p>
            <a:pPr marL="88900" indent="538163" algn="just">
              <a:spcBef>
                <a:spcPts val="0"/>
              </a:spcBef>
              <a:buNone/>
              <a:defRPr/>
            </a:pPr>
            <a:r>
              <a:rPr kumimoji="0" lang="ru-RU" sz="2500" dirty="0" smtClean="0"/>
              <a:t>Педагоги подбирают и используют разнообразные педагогические приемы </a:t>
            </a:r>
            <a:r>
              <a:rPr lang="ru-RU" sz="2500" dirty="0" smtClean="0"/>
              <a:t>для</a:t>
            </a:r>
            <a:r>
              <a:rPr kumimoji="0" lang="ru-RU" sz="2500" dirty="0" smtClean="0"/>
              <a:t> профилактики нарушений костно-мышечной системы ребенка.</a:t>
            </a:r>
          </a:p>
          <a:p>
            <a:pPr>
              <a:lnSpc>
                <a:spcPct val="90000"/>
              </a:lnSpc>
              <a:defRPr/>
            </a:pPr>
            <a:endParaRPr kumimoji="0" lang="ru-RU" sz="2400" dirty="0" smtClean="0"/>
          </a:p>
          <a:p>
            <a:pPr>
              <a:lnSpc>
                <a:spcPct val="90000"/>
              </a:lnSpc>
              <a:defRPr/>
            </a:pPr>
            <a:endParaRPr kumimoji="0" lang="ru-RU" sz="2400" dirty="0" smtClean="0"/>
          </a:p>
          <a:p>
            <a:pPr>
              <a:lnSpc>
                <a:spcPct val="90000"/>
              </a:lnSpc>
              <a:defRPr/>
            </a:pPr>
            <a:endParaRPr kumimoji="0" lang="ru-RU" sz="2400" dirty="0" smtClean="0"/>
          </a:p>
          <a:p>
            <a:pPr>
              <a:lnSpc>
                <a:spcPct val="90000"/>
              </a:lnSpc>
              <a:defRPr/>
            </a:pPr>
            <a:endParaRPr kumimoji="0" lang="ru-RU" sz="2800" dirty="0" smtClean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070813179"/>
      </p:ext>
    </p:extLst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48459"/>
            <a:ext cx="8229600" cy="1269179"/>
          </a:xfrm>
          <a:solidFill>
            <a:srgbClr val="CCFFCC"/>
          </a:solidFill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b="1" dirty="0"/>
              <a:t> </a:t>
            </a:r>
            <a:r>
              <a:rPr lang="ru-RU" sz="3600" b="1" dirty="0">
                <a:latin typeface="+mn-lt"/>
              </a:rPr>
              <a:t>Технологии сохранения </a:t>
            </a:r>
            <a:r>
              <a:rPr lang="ru-RU" sz="3600" b="1" dirty="0" smtClean="0">
                <a:latin typeface="+mn-lt"/>
              </a:rPr>
              <a:t/>
            </a:r>
            <a:br>
              <a:rPr lang="ru-RU" sz="3600" b="1" dirty="0" smtClean="0">
                <a:latin typeface="+mn-lt"/>
              </a:rPr>
            </a:br>
            <a:r>
              <a:rPr lang="ru-RU" sz="3600" b="1" dirty="0" smtClean="0">
                <a:latin typeface="+mn-lt"/>
              </a:rPr>
              <a:t>и </a:t>
            </a:r>
            <a:r>
              <a:rPr lang="ru-RU" sz="3600" b="1" dirty="0">
                <a:latin typeface="+mn-lt"/>
              </a:rPr>
              <a:t>стимулирования </a:t>
            </a:r>
            <a:r>
              <a:rPr lang="ru-RU" sz="3600" b="1" dirty="0" smtClean="0">
                <a:latin typeface="+mn-lt"/>
              </a:rPr>
              <a:t>здоровья</a:t>
            </a:r>
            <a:r>
              <a:rPr lang="ru-RU" sz="3600" dirty="0" smtClean="0">
                <a:latin typeface="+mn-lt"/>
              </a:rPr>
              <a:t> </a:t>
            </a:r>
            <a:endParaRPr kumimoji="0" lang="ru-RU" sz="3600" dirty="0" smtClean="0">
              <a:latin typeface="+mn-lt"/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710953"/>
          </a:xfrm>
        </p:spPr>
        <p:txBody>
          <a:bodyPr>
            <a:normAutofit/>
          </a:bodyPr>
          <a:lstStyle/>
          <a:p>
            <a:pPr marL="358775" indent="358775" algn="just">
              <a:lnSpc>
                <a:spcPct val="80000"/>
              </a:lnSpc>
              <a:buNone/>
              <a:defRPr/>
            </a:pPr>
            <a:r>
              <a:rPr kumimoji="0" lang="ru-RU" sz="2500" b="1" dirty="0" err="1" smtClean="0"/>
              <a:t>Стрейчинг</a:t>
            </a:r>
            <a:r>
              <a:rPr kumimoji="0" lang="ru-RU" sz="2500" dirty="0" smtClean="0"/>
              <a:t> – это специальные упражнения, позволяющие вернуть либо развить гибкость. Улучшение растяжки помогает и облегчает  выполнение движений с большей амплитудой и размахом, а гибкость способствует улучшению координации  и подарит возможность для более сложных движений.</a:t>
            </a:r>
          </a:p>
          <a:p>
            <a:pPr marL="358775" indent="0" algn="just">
              <a:lnSpc>
                <a:spcPct val="80000"/>
              </a:lnSpc>
              <a:buNone/>
              <a:defRPr/>
            </a:pPr>
            <a:endParaRPr kumimoji="0" lang="ru-RU" sz="2500" dirty="0" smtClean="0"/>
          </a:p>
          <a:p>
            <a:pPr marL="358775" indent="358775" algn="just">
              <a:lnSpc>
                <a:spcPct val="80000"/>
              </a:lnSpc>
              <a:buNone/>
              <a:defRPr/>
            </a:pPr>
            <a:r>
              <a:rPr kumimoji="0" lang="ru-RU" sz="2500" dirty="0" smtClean="0"/>
              <a:t>Гибкость и растяжка улучшают координацию движений и повышают качество выполнения упражнений. Для человека, умеющего плавно двигаться, правильное выполнение любого упражнения из сложной задачи превращается в простую. Ему легче удерживать равновесие, следить за осанкой, он дольше сохраняет работоспособность.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641915173"/>
      </p:ext>
    </p:extLst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1964"/>
            <a:ext cx="8229600" cy="1285674"/>
          </a:xfrm>
          <a:solidFill>
            <a:srgbClr val="CCFFCC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dirty="0"/>
              <a:t>Технологии сохранения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и </a:t>
            </a:r>
            <a:r>
              <a:rPr lang="ru-RU" sz="3200" b="1" dirty="0"/>
              <a:t>стимулирования здоровья</a:t>
            </a:r>
            <a:r>
              <a:rPr lang="ru-RU" sz="3200" dirty="0"/>
              <a:t> </a:t>
            </a:r>
            <a:endParaRPr kumimoji="0" lang="ru-RU" sz="3200" dirty="0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1"/>
            <a:ext cx="8229600" cy="4728882"/>
          </a:xfrm>
        </p:spPr>
        <p:txBody>
          <a:bodyPr>
            <a:normAutofit lnSpcReduction="10000"/>
          </a:bodyPr>
          <a:lstStyle/>
          <a:p>
            <a:pPr indent="374650" algn="just">
              <a:lnSpc>
                <a:spcPct val="80000"/>
              </a:lnSpc>
              <a:buNone/>
              <a:defRPr/>
            </a:pPr>
            <a:r>
              <a:rPr kumimoji="0" lang="ru-RU" sz="2000" b="1" dirty="0" smtClean="0"/>
              <a:t>Ритмопластика</a:t>
            </a:r>
            <a:r>
              <a:rPr kumimoji="0" lang="ru-RU" sz="2000" dirty="0" smtClean="0"/>
              <a:t> является музыкально-ритмическим психотренингом, развивающим у ребенка внимание, волю, память, подвижность и гибкость мыслительных процессов, музыкальность, эмоциональность, творческое воображение, фантазию, способность к импровизации в движении под музыку, ощущение свободного и сознательного владения телом.</a:t>
            </a:r>
          </a:p>
          <a:p>
            <a:pPr marL="358775" indent="358775" algn="just">
              <a:lnSpc>
                <a:spcPct val="80000"/>
              </a:lnSpc>
              <a:buNone/>
              <a:defRPr/>
            </a:pPr>
            <a:endParaRPr kumimoji="0" lang="ru-RU" sz="2000" dirty="0" smtClean="0"/>
          </a:p>
          <a:p>
            <a:pPr marL="358775" indent="358775" algn="just">
              <a:lnSpc>
                <a:spcPct val="80000"/>
              </a:lnSpc>
              <a:buNone/>
              <a:defRPr/>
            </a:pPr>
            <a:r>
              <a:rPr kumimoji="0" lang="ru-RU" sz="2000" dirty="0" smtClean="0"/>
              <a:t>Основу ритмопластики составляют простые, но вместе с тем разнообразные движения (танцевальные, имитационные, общеразвивающие и др.), позволяющие выразить различные по характеру эмоциональные состояния, сюжеты, образы.</a:t>
            </a:r>
          </a:p>
          <a:p>
            <a:pPr marL="358775" indent="358775" algn="just">
              <a:lnSpc>
                <a:spcPct val="80000"/>
              </a:lnSpc>
              <a:buNone/>
              <a:defRPr/>
            </a:pPr>
            <a:endParaRPr lang="ru-RU" sz="2000" dirty="0" smtClean="0"/>
          </a:p>
          <a:p>
            <a:pPr marL="358775" indent="358775" algn="just">
              <a:lnSpc>
                <a:spcPct val="80000"/>
              </a:lnSpc>
              <a:buNone/>
              <a:defRPr/>
            </a:pPr>
            <a:r>
              <a:rPr kumimoji="0" lang="ru-RU" sz="2000" dirty="0" smtClean="0"/>
              <a:t>Приобретая опыт пластической интерпретации музыки, ребенок овладевает не только разнообразными двигательными навыками и умениями, но также приобретает навыки творческого осмысления музыки, ее эмоционально-телесного выражения. Именно этот опыт поможет ему в дальнейшем успешно осваивать и другие виды художественной, творческой и спортивной деятельности: это может быть последующее обучение хореографии, гимнастике, занятия в спортивных секциях.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524197817"/>
      </p:ext>
    </p:extLst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CCFFCC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dirty="0">
                <a:latin typeface="+mn-lt"/>
              </a:rPr>
              <a:t>Технологии сохранения </a:t>
            </a:r>
            <a:r>
              <a:rPr lang="ru-RU" sz="3200" b="1" dirty="0" smtClean="0">
                <a:latin typeface="+mn-lt"/>
              </a:rPr>
              <a:t/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latin typeface="+mn-lt"/>
              </a:rPr>
              <a:t>и </a:t>
            </a:r>
            <a:r>
              <a:rPr lang="ru-RU" sz="3200" b="1" dirty="0">
                <a:latin typeface="+mn-lt"/>
              </a:rPr>
              <a:t>стимулирования здоровья</a:t>
            </a:r>
            <a:r>
              <a:rPr lang="ru-RU" sz="3200" dirty="0">
                <a:latin typeface="+mn-lt"/>
              </a:rPr>
              <a:t> </a:t>
            </a:r>
            <a:endParaRPr kumimoji="0" lang="ru-RU" sz="3200" dirty="0" smtClean="0">
              <a:latin typeface="+mn-lt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30998"/>
            <a:ext cx="8229600" cy="4651729"/>
          </a:xfrm>
        </p:spPr>
        <p:txBody>
          <a:bodyPr>
            <a:normAutofit/>
          </a:bodyPr>
          <a:lstStyle/>
          <a:p>
            <a:pPr indent="15875" algn="just">
              <a:buNone/>
              <a:defRPr/>
            </a:pPr>
            <a:endParaRPr kumimoji="0" lang="ru-RU" sz="2500" b="1" dirty="0" smtClean="0"/>
          </a:p>
          <a:p>
            <a:pPr indent="15875" algn="just">
              <a:buNone/>
              <a:defRPr/>
            </a:pPr>
            <a:r>
              <a:rPr kumimoji="0" lang="ru-RU" sz="2500" b="1" dirty="0" smtClean="0"/>
              <a:t>Динамические паузы</a:t>
            </a:r>
            <a:r>
              <a:rPr kumimoji="0" lang="ru-RU" sz="2500" dirty="0" smtClean="0"/>
              <a:t> </a:t>
            </a:r>
            <a:r>
              <a:rPr kumimoji="0" lang="ru-RU" sz="2500" i="1" dirty="0" smtClean="0"/>
              <a:t>- </a:t>
            </a:r>
            <a:r>
              <a:rPr kumimoji="0" lang="ru-RU" sz="2500" dirty="0" smtClean="0"/>
              <a:t>это подвижные, хороводные игры, проверка осанки, пальчиковые игры, физкультурные минутки. Массаж лица, кистей рук (пшеном, рисом), пальцев, ритмические упражнения, игры в уголке </a:t>
            </a:r>
            <a:r>
              <a:rPr kumimoji="0" lang="ru-RU" sz="2500" dirty="0" err="1" smtClean="0"/>
              <a:t>валеологии</a:t>
            </a:r>
            <a:r>
              <a:rPr kumimoji="0" lang="ru-RU" sz="2500" dirty="0" smtClean="0"/>
              <a:t> (ходьба по ребристым дорожкам, пробкам, пуговицам, «классики» и т. д.).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068486193"/>
      </p:ext>
    </p:extLst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48460"/>
            <a:ext cx="8229600" cy="1105198"/>
          </a:xfrm>
          <a:solidFill>
            <a:srgbClr val="CCFFCC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dirty="0">
                <a:latin typeface="+mn-lt"/>
              </a:rPr>
              <a:t>Технологии сохранения </a:t>
            </a:r>
            <a:r>
              <a:rPr lang="ru-RU" sz="3200" b="1" dirty="0" smtClean="0">
                <a:latin typeface="+mn-lt"/>
              </a:rPr>
              <a:t/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latin typeface="+mn-lt"/>
              </a:rPr>
              <a:t>и </a:t>
            </a:r>
            <a:r>
              <a:rPr lang="ru-RU" sz="3200" b="1" dirty="0">
                <a:latin typeface="+mn-lt"/>
              </a:rPr>
              <a:t>стимулирования здоровья</a:t>
            </a:r>
            <a:r>
              <a:rPr lang="ru-RU" sz="3200" dirty="0">
                <a:latin typeface="+mn-lt"/>
              </a:rPr>
              <a:t> </a:t>
            </a:r>
            <a:endParaRPr kumimoji="0" lang="ru-RU" sz="3200" dirty="0" smtClean="0">
              <a:latin typeface="+mn-lt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85622"/>
            <a:ext cx="8229600" cy="5262062"/>
          </a:xfrm>
        </p:spPr>
        <p:txBody>
          <a:bodyPr>
            <a:noAutofit/>
          </a:bodyPr>
          <a:lstStyle/>
          <a:p>
            <a:pPr marL="0" indent="0" algn="just">
              <a:lnSpc>
                <a:spcPct val="80000"/>
              </a:lnSpc>
              <a:buNone/>
              <a:defRPr/>
            </a:pPr>
            <a:r>
              <a:rPr kumimoji="0" lang="ru-RU" sz="2000" b="1" dirty="0" smtClean="0"/>
              <a:t>Релаксация </a:t>
            </a:r>
            <a:endParaRPr kumimoji="0" lang="ru-RU" sz="2000" dirty="0" smtClean="0"/>
          </a:p>
          <a:p>
            <a:pPr marL="358775" indent="0" algn="just">
              <a:lnSpc>
                <a:spcPct val="80000"/>
              </a:lnSpc>
              <a:buNone/>
              <a:defRPr/>
            </a:pPr>
            <a:r>
              <a:rPr lang="ru-RU" sz="2000" dirty="0"/>
              <a:t>В</a:t>
            </a:r>
            <a:r>
              <a:rPr kumimoji="0" lang="ru-RU" sz="2000" dirty="0" smtClean="0"/>
              <a:t>ся релаксация  сводится к общему расслаблению и успокоению. </a:t>
            </a:r>
            <a:r>
              <a:rPr lang="ru-RU" sz="2000" dirty="0"/>
              <a:t>В</a:t>
            </a:r>
            <a:r>
              <a:rPr kumimoji="0" lang="ru-RU" sz="2000" dirty="0" smtClean="0"/>
              <a:t>ажно и нужно применять </a:t>
            </a:r>
            <a:r>
              <a:rPr lang="ru-RU" sz="2000" dirty="0" smtClean="0"/>
              <a:t>определенные </a:t>
            </a:r>
            <a:r>
              <a:rPr lang="ru-RU" sz="2000" dirty="0"/>
              <a:t>упражнения по релаксации детей дошкольного возраста</a:t>
            </a:r>
            <a:r>
              <a:rPr kumimoji="0" lang="ru-RU" sz="2000" dirty="0" smtClean="0"/>
              <a:t>.</a:t>
            </a:r>
          </a:p>
          <a:p>
            <a:pPr marL="358775" indent="0" algn="just">
              <a:lnSpc>
                <a:spcPct val="80000"/>
              </a:lnSpc>
              <a:buNone/>
              <a:defRPr/>
            </a:pPr>
            <a:r>
              <a:rPr kumimoji="0" lang="ru-RU" sz="2000" dirty="0" smtClean="0"/>
              <a:t>Включите музыку: шум моря, леса, ветерка, пение птичек. Погладьте ребенка, скажите ему</a:t>
            </a:r>
            <a:r>
              <a:rPr lang="ru-RU" sz="2000" dirty="0" smtClean="0"/>
              <a:t>,</a:t>
            </a:r>
            <a:r>
              <a:rPr kumimoji="0" lang="ru-RU" sz="2000" dirty="0" smtClean="0"/>
              <a:t> как вы его любите. Говорите успокаивающие слова, например: «Ты отдыхаешь, каждая клеточка твоего тела отдыхает, ты полностью расслаблен, у тебя все хорошо…»</a:t>
            </a:r>
          </a:p>
          <a:p>
            <a:pPr marL="358775" indent="0" algn="just">
              <a:lnSpc>
                <a:spcPct val="80000"/>
              </a:lnSpc>
              <a:buNone/>
              <a:defRPr/>
            </a:pPr>
            <a:r>
              <a:rPr kumimoji="0" lang="ru-RU" sz="2000" dirty="0" smtClean="0"/>
              <a:t>Голос при этом должен быть негромким и спокойным. Упражнения принесут пользу, если вы сами будете спокойны, расслаблены, уравновешены и в хорошем настроении.</a:t>
            </a:r>
            <a:endParaRPr kumimoji="0" lang="ru-RU" sz="2000" b="1" dirty="0" smtClean="0"/>
          </a:p>
          <a:p>
            <a:pPr algn="just">
              <a:lnSpc>
                <a:spcPct val="80000"/>
              </a:lnSpc>
              <a:defRPr/>
            </a:pPr>
            <a:endParaRPr kumimoji="0" lang="ru-RU" sz="2000" b="1" dirty="0" smtClean="0"/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kumimoji="0" lang="ru-RU" sz="2000" b="1" dirty="0" smtClean="0"/>
              <a:t>Расслабляющие упражнения</a:t>
            </a:r>
            <a:endParaRPr kumimoji="0" lang="ru-RU" sz="2000" dirty="0" smtClean="0"/>
          </a:p>
          <a:p>
            <a:pPr indent="15875" algn="just">
              <a:lnSpc>
                <a:spcPct val="80000"/>
              </a:lnSpc>
              <a:buNone/>
              <a:defRPr/>
            </a:pPr>
            <a:r>
              <a:rPr lang="ru-RU" sz="2000" dirty="0"/>
              <a:t>Р</a:t>
            </a:r>
            <a:r>
              <a:rPr kumimoji="0" lang="ru-RU" sz="2000" dirty="0" smtClean="0"/>
              <a:t>асслабляющие упражнения лучше всего </a:t>
            </a:r>
            <a:r>
              <a:rPr lang="ru-RU" sz="2000" dirty="0" smtClean="0"/>
              <a:t>делать</a:t>
            </a:r>
            <a:r>
              <a:rPr kumimoji="0" lang="ru-RU" sz="2000" dirty="0" smtClean="0"/>
              <a:t> с применением </a:t>
            </a:r>
            <a:r>
              <a:rPr kumimoji="0" lang="ru-RU" sz="2000" dirty="0" err="1" smtClean="0"/>
              <a:t>мяча-фитбола</a:t>
            </a:r>
            <a:r>
              <a:rPr kumimoji="0" lang="ru-RU" sz="2000" dirty="0" smtClean="0"/>
              <a:t>.  Покачайте ребенка на мяче вперед-назад, вправо-влево, сделайте «</a:t>
            </a:r>
            <a:r>
              <a:rPr kumimoji="0" lang="ru-RU" sz="2000" dirty="0" err="1" smtClean="0"/>
              <a:t>восьмерочки</a:t>
            </a:r>
            <a:r>
              <a:rPr kumimoji="0" lang="ru-RU" sz="2000" dirty="0" smtClean="0"/>
              <a:t>», </a:t>
            </a:r>
            <a:r>
              <a:rPr kumimoji="0" lang="ru-RU" sz="2000" dirty="0" err="1" smtClean="0"/>
              <a:t>попружиньте</a:t>
            </a:r>
            <a:r>
              <a:rPr kumimoji="0" lang="ru-RU" sz="2000" dirty="0" smtClean="0"/>
              <a:t>. </a:t>
            </a:r>
          </a:p>
          <a:p>
            <a:pPr indent="15875" algn="just">
              <a:lnSpc>
                <a:spcPct val="80000"/>
              </a:lnSpc>
              <a:buNone/>
              <a:defRPr/>
            </a:pPr>
            <a:r>
              <a:rPr kumimoji="0" lang="ru-RU" sz="2000" dirty="0" smtClean="0"/>
              <a:t>Мяч поможет успокоиться, расслабиться, поупражнять вестибулярный аппарат, снять тонус и напряжение.</a:t>
            </a:r>
          </a:p>
        </p:txBody>
      </p:sp>
    </p:spTree>
    <p:extLst>
      <p:ext uri="{BB962C8B-B14F-4D97-AF65-F5344CB8AC3E}">
        <p14:creationId xmlns="" xmlns:p14="http://schemas.microsoft.com/office/powerpoint/2010/main" val="3018055384"/>
      </p:ext>
    </p:extLst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296897" y="115468"/>
            <a:ext cx="8389903" cy="1302170"/>
          </a:xfrm>
          <a:solidFill>
            <a:srgbClr val="CCFFCC"/>
          </a:solidFill>
        </p:spPr>
        <p:txBody>
          <a:bodyPr>
            <a:normAutofit/>
          </a:bodyPr>
          <a:lstStyle/>
          <a:p>
            <a:r>
              <a:rPr lang="ru-RU" sz="3200" b="1" dirty="0" smtClean="0">
                <a:latin typeface="+mn-lt"/>
              </a:rPr>
              <a:t>Технологии сохранения </a:t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latin typeface="+mn-lt"/>
              </a:rPr>
              <a:t>и стимулирования здоровья</a:t>
            </a:r>
            <a:r>
              <a:rPr lang="ru-RU" sz="3200" dirty="0" smtClean="0">
                <a:latin typeface="+mn-lt"/>
              </a:rPr>
              <a:t> </a:t>
            </a:r>
            <a:endParaRPr lang="ru-RU" sz="32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1449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endParaRPr lang="ru-RU" sz="2500" dirty="0" smtClean="0"/>
          </a:p>
          <a:p>
            <a:pPr>
              <a:buFont typeface="Wingdings" pitchFamily="2" charset="2"/>
              <a:buChar char="§"/>
            </a:pPr>
            <a:r>
              <a:rPr lang="ru-RU" sz="2500" dirty="0" smtClean="0"/>
              <a:t>Пальчиковая гимнастика.</a:t>
            </a:r>
          </a:p>
          <a:p>
            <a:pPr>
              <a:buFont typeface="Wingdings" pitchFamily="2" charset="2"/>
              <a:buChar char="§"/>
            </a:pPr>
            <a:r>
              <a:rPr lang="ru-RU" sz="2500" dirty="0"/>
              <a:t>Г</a:t>
            </a:r>
            <a:r>
              <a:rPr lang="ru-RU" sz="2500" dirty="0" smtClean="0"/>
              <a:t>имнастика для глаз.</a:t>
            </a:r>
          </a:p>
          <a:p>
            <a:pPr>
              <a:buFont typeface="Wingdings" pitchFamily="2" charset="2"/>
              <a:buChar char="§"/>
            </a:pPr>
            <a:r>
              <a:rPr lang="ru-RU" sz="2500" dirty="0" smtClean="0"/>
              <a:t> Дыхательная гимнастика.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470546310"/>
      </p:ext>
    </p:extLst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Oval 2"/>
          <p:cNvSpPr>
            <a:spLocks noChangeArrowheads="1"/>
          </p:cNvSpPr>
          <p:nvPr/>
        </p:nvSpPr>
        <p:spPr bwMode="auto">
          <a:xfrm>
            <a:off x="2987675" y="1628775"/>
            <a:ext cx="3168650" cy="2736850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3810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17961" dir="2700000" algn="ctr" rotWithShape="0">
                    <a:srgbClr val="FF9900">
                      <a:gamma/>
                      <a:shade val="60000"/>
                      <a:invGamma/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434" name="WordArt 3"/>
          <p:cNvSpPr>
            <a:spLocks noChangeArrowheads="1" noChangeShapeType="1" noTextEdit="1"/>
          </p:cNvSpPr>
          <p:nvPr/>
        </p:nvSpPr>
        <p:spPr bwMode="auto">
          <a:xfrm>
            <a:off x="3419475" y="2205038"/>
            <a:ext cx="2303463" cy="1584325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r>
              <a:rPr lang="uk-UA" sz="3600" kern="10" spc="72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bg1"/>
                    </a:gs>
                    <a:gs pos="100000">
                      <a:srgbClr val="767676"/>
                    </a:gs>
                  </a:gsLst>
                  <a:lin ang="5400000" scaled="1"/>
                </a:gradFill>
                <a:latin typeface="Times New Roman"/>
                <a:ea typeface="Times New Roman"/>
                <a:cs typeface="Times New Roman"/>
              </a:rPr>
              <a:t> СТРУКТУРА СИСТЕМЫ</a:t>
            </a:r>
          </a:p>
          <a:p>
            <a:pPr algn="ctr"/>
            <a:r>
              <a:rPr lang="uk-UA" sz="3600" kern="10" spc="72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bg1"/>
                    </a:gs>
                    <a:gs pos="100000">
                      <a:srgbClr val="767676"/>
                    </a:gs>
                  </a:gsLst>
                  <a:lin ang="5400000" scaled="1"/>
                </a:gradFill>
                <a:latin typeface="Times New Roman"/>
                <a:ea typeface="Times New Roman"/>
                <a:cs typeface="Times New Roman"/>
              </a:rPr>
              <a:t> ЗДОРОВЬЕСБЕРЕЖЕНИЯ </a:t>
            </a:r>
          </a:p>
          <a:p>
            <a:pPr algn="ctr"/>
            <a:r>
              <a:rPr lang="uk-UA" sz="3600" kern="10" spc="72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bg1"/>
                    </a:gs>
                    <a:gs pos="100000">
                      <a:srgbClr val="767676"/>
                    </a:gs>
                  </a:gsLst>
                  <a:lin ang="5400000" scaled="1"/>
                </a:gradFill>
                <a:latin typeface="Times New Roman"/>
                <a:ea typeface="Times New Roman"/>
                <a:cs typeface="Times New Roman"/>
              </a:rPr>
              <a:t>РЕБЕНКА</a:t>
            </a:r>
            <a:endParaRPr lang="ru-RU" sz="3600" kern="10" spc="72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bg1"/>
                  </a:gs>
                  <a:gs pos="100000">
                    <a:srgbClr val="767676"/>
                  </a:gs>
                </a:gsLst>
                <a:lin ang="5400000" scaled="1"/>
              </a:gra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196" name="AutoShape 4"/>
          <p:cNvSpPr>
            <a:spLocks noChangeArrowheads="1"/>
          </p:cNvSpPr>
          <p:nvPr/>
        </p:nvSpPr>
        <p:spPr bwMode="auto">
          <a:xfrm>
            <a:off x="6011863" y="2133600"/>
            <a:ext cx="2959100" cy="1871663"/>
          </a:xfrm>
          <a:prstGeom prst="wedgeEllipseCallout">
            <a:avLst>
              <a:gd name="adj1" fmla="val -60514"/>
              <a:gd name="adj2" fmla="val -12852"/>
            </a:avLst>
          </a:prstGeom>
          <a:gradFill rotWithShape="1">
            <a:gsLst>
              <a:gs pos="0">
                <a:srgbClr val="FFCC00"/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1600" b="1" dirty="0">
                <a:solidFill>
                  <a:srgbClr val="000000"/>
                </a:solidFill>
                <a:cs typeface="Times New Roman" charset="0"/>
              </a:rPr>
              <a:t>АНАЛИЗ</a:t>
            </a:r>
            <a:r>
              <a:rPr lang="ru-RU" sz="1600" dirty="0">
                <a:solidFill>
                  <a:srgbClr val="000000"/>
                </a:solidFill>
                <a:cs typeface="Times New Roman" charset="0"/>
              </a:rPr>
              <a:t> двигательной деятельности и</a:t>
            </a:r>
            <a:r>
              <a:rPr lang="ru-RU" sz="1600" dirty="0">
                <a:cs typeface="Times New Roman" charset="0"/>
              </a:rPr>
              <a:t> состояния здоровья</a:t>
            </a:r>
          </a:p>
          <a:p>
            <a:pPr eaLnBrk="0" hangingPunct="0">
              <a:defRPr/>
            </a:pPr>
            <a:endParaRPr lang="ru-RU" sz="1600" dirty="0">
              <a:cs typeface="Times New Roman" charset="0"/>
            </a:endParaRPr>
          </a:p>
        </p:txBody>
      </p:sp>
      <p:sp>
        <p:nvSpPr>
          <p:cNvPr id="8197" name="AutoShape 5"/>
          <p:cNvSpPr>
            <a:spLocks noChangeArrowheads="1"/>
          </p:cNvSpPr>
          <p:nvPr/>
        </p:nvSpPr>
        <p:spPr bwMode="auto">
          <a:xfrm>
            <a:off x="5795963" y="3933825"/>
            <a:ext cx="2968625" cy="2160588"/>
          </a:xfrm>
          <a:prstGeom prst="wedgeEllipseCallout">
            <a:avLst>
              <a:gd name="adj1" fmla="val -59412"/>
              <a:gd name="adj2" fmla="val -63958"/>
            </a:avLst>
          </a:prstGeom>
          <a:gradFill rotWithShape="1">
            <a:gsLst>
              <a:gs pos="0">
                <a:srgbClr val="FFCC00"/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1600" b="1">
                <a:solidFill>
                  <a:srgbClr val="000000"/>
                </a:solidFill>
                <a:cs typeface="Times New Roman" charset="0"/>
              </a:rPr>
              <a:t>МОТИВАЦИЯ </a:t>
            </a:r>
            <a:endParaRPr lang="ru-RU" sz="1600">
              <a:cs typeface="Times New Roman" charset="0"/>
            </a:endParaRPr>
          </a:p>
          <a:p>
            <a:pPr algn="ctr" eaLnBrk="0" hangingPunct="0">
              <a:defRPr/>
            </a:pPr>
            <a:r>
              <a:rPr lang="ru-RU" sz="1600">
                <a:solidFill>
                  <a:srgbClr val="000000"/>
                </a:solidFill>
                <a:cs typeface="Times New Roman" charset="0"/>
              </a:rPr>
              <a:t>выбора путей и перспектив  сохранения и укрепления здоровья детей</a:t>
            </a:r>
            <a:endParaRPr lang="ru-RU" sz="1600">
              <a:cs typeface="Times New Roman" charset="0"/>
            </a:endParaRPr>
          </a:p>
          <a:p>
            <a:pPr eaLnBrk="0" hangingPunct="0">
              <a:defRPr/>
            </a:pPr>
            <a:endParaRPr lang="ru-RU" sz="1600">
              <a:cs typeface="Times New Roman" charset="0"/>
            </a:endParaRPr>
          </a:p>
        </p:txBody>
      </p:sp>
      <p:sp>
        <p:nvSpPr>
          <p:cNvPr id="8198" name="AutoShape 6"/>
          <p:cNvSpPr>
            <a:spLocks noChangeArrowheads="1"/>
          </p:cNvSpPr>
          <p:nvPr/>
        </p:nvSpPr>
        <p:spPr bwMode="auto">
          <a:xfrm>
            <a:off x="3203575" y="4581525"/>
            <a:ext cx="3097213" cy="1944688"/>
          </a:xfrm>
          <a:prstGeom prst="wedgeEllipseCallout">
            <a:avLst>
              <a:gd name="adj1" fmla="val 639"/>
              <a:gd name="adj2" fmla="val -71958"/>
            </a:avLst>
          </a:prstGeom>
          <a:gradFill rotWithShape="1">
            <a:gsLst>
              <a:gs pos="0">
                <a:srgbClr val="FFCC00"/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blurRad="63500" dist="107763" dir="81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200" b="1" dirty="0">
                <a:solidFill>
                  <a:srgbClr val="FFFF00"/>
                </a:solidFill>
                <a:cs typeface="Times New Roman" charset="0"/>
              </a:rPr>
              <a:t> </a:t>
            </a:r>
            <a:r>
              <a:rPr lang="ru-RU" sz="1600" b="1" dirty="0">
                <a:solidFill>
                  <a:srgbClr val="000000"/>
                </a:solidFill>
                <a:cs typeface="Times New Roman" charset="0"/>
              </a:rPr>
              <a:t>ПЛАНИРОВАНИЕ</a:t>
            </a:r>
            <a:r>
              <a:rPr lang="ru-RU" sz="1600" dirty="0">
                <a:cs typeface="Times New Roman" charset="0"/>
              </a:rPr>
              <a:t>  работы учреждения и разработка алгоритма индивидуального маршрута </a:t>
            </a:r>
            <a:r>
              <a:rPr lang="ru-RU" sz="1600" dirty="0" smtClean="0">
                <a:cs typeface="Times New Roman" charset="0"/>
              </a:rPr>
              <a:t>каждого </a:t>
            </a:r>
            <a:r>
              <a:rPr lang="ru-RU" sz="1600" dirty="0">
                <a:cs typeface="Times New Roman" charset="0"/>
              </a:rPr>
              <a:t>ребенка</a:t>
            </a:r>
            <a:endParaRPr lang="ru-RU" sz="1600" dirty="0"/>
          </a:p>
          <a:p>
            <a:pPr eaLnBrk="0" hangingPunct="0">
              <a:defRPr/>
            </a:pPr>
            <a:endParaRPr lang="ru-RU" sz="1600" dirty="0"/>
          </a:p>
        </p:txBody>
      </p:sp>
      <p:sp>
        <p:nvSpPr>
          <p:cNvPr id="8199" name="AutoShape 7"/>
          <p:cNvSpPr>
            <a:spLocks noChangeArrowheads="1"/>
          </p:cNvSpPr>
          <p:nvPr/>
        </p:nvSpPr>
        <p:spPr bwMode="auto">
          <a:xfrm>
            <a:off x="539750" y="3860800"/>
            <a:ext cx="2952750" cy="2089150"/>
          </a:xfrm>
          <a:prstGeom prst="wedgeEllipseCallout">
            <a:avLst>
              <a:gd name="adj1" fmla="val 58440"/>
              <a:gd name="adj2" fmla="val -58588"/>
            </a:avLst>
          </a:prstGeom>
          <a:gradFill rotWithShape="1">
            <a:gsLst>
              <a:gs pos="0">
                <a:srgbClr val="FFCC00"/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blurRad="63500" dist="107763" dir="81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400" dirty="0">
                <a:cs typeface="Times New Roman" charset="0"/>
              </a:rPr>
              <a:t> </a:t>
            </a:r>
            <a:r>
              <a:rPr lang="ru-RU" sz="1600" b="1" dirty="0">
                <a:cs typeface="Times New Roman" charset="0"/>
              </a:rPr>
              <a:t>СОЗДАНИЕ УСЛОВИЙ,</a:t>
            </a:r>
            <a:r>
              <a:rPr lang="ru-RU" sz="1600" dirty="0">
                <a:cs typeface="Times New Roman" charset="0"/>
              </a:rPr>
              <a:t> </a:t>
            </a:r>
            <a:endParaRPr lang="ru-RU" sz="1600" dirty="0"/>
          </a:p>
          <a:p>
            <a:pPr algn="ctr" eaLnBrk="0" hangingPunct="0">
              <a:defRPr/>
            </a:pPr>
            <a:r>
              <a:rPr lang="ru-RU" sz="1600" dirty="0">
                <a:cs typeface="Times New Roman" charset="0"/>
              </a:rPr>
              <a:t>обеспечивающих </a:t>
            </a:r>
            <a:r>
              <a:rPr lang="ru-RU" sz="1600" dirty="0" smtClean="0">
                <a:cs typeface="Times New Roman" charset="0"/>
              </a:rPr>
              <a:t>решение </a:t>
            </a:r>
            <a:r>
              <a:rPr lang="ru-RU" sz="1600" dirty="0">
                <a:cs typeface="Times New Roman" charset="0"/>
              </a:rPr>
              <a:t>задач </a:t>
            </a:r>
            <a:r>
              <a:rPr lang="ru-RU" sz="1600" dirty="0" err="1">
                <a:cs typeface="Times New Roman" charset="0"/>
              </a:rPr>
              <a:t>здоровьесбережения</a:t>
            </a:r>
            <a:r>
              <a:rPr lang="ru-RU" sz="1600" dirty="0">
                <a:cs typeface="Times New Roman" charset="0"/>
              </a:rPr>
              <a:t> детей </a:t>
            </a:r>
            <a:endParaRPr lang="ru-RU" sz="1600" dirty="0"/>
          </a:p>
          <a:p>
            <a:pPr eaLnBrk="0" hangingPunct="0">
              <a:defRPr/>
            </a:pPr>
            <a:endParaRPr lang="ru-RU" sz="1600" dirty="0"/>
          </a:p>
        </p:txBody>
      </p:sp>
      <p:sp>
        <p:nvSpPr>
          <p:cNvPr id="8200" name="AutoShape 8"/>
          <p:cNvSpPr>
            <a:spLocks noChangeArrowheads="1"/>
          </p:cNvSpPr>
          <p:nvPr/>
        </p:nvSpPr>
        <p:spPr bwMode="auto">
          <a:xfrm>
            <a:off x="250825" y="1989138"/>
            <a:ext cx="2952750" cy="2134627"/>
          </a:xfrm>
          <a:prstGeom prst="wedgeEllipseCallout">
            <a:avLst>
              <a:gd name="adj1" fmla="val 58810"/>
              <a:gd name="adj2" fmla="val -6301"/>
            </a:avLst>
          </a:prstGeom>
          <a:gradFill rotWithShape="1">
            <a:gsLst>
              <a:gs pos="0">
                <a:srgbClr val="FFCC00"/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blurRad="63500" dist="107763" dir="81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1600" b="1" dirty="0">
                <a:cs typeface="Times New Roman" charset="0"/>
              </a:rPr>
              <a:t>ТЕХНОЛОГИИ</a:t>
            </a:r>
            <a:r>
              <a:rPr lang="ru-RU" sz="1600" dirty="0">
                <a:cs typeface="Times New Roman" charset="0"/>
              </a:rPr>
              <a:t>, </a:t>
            </a:r>
          </a:p>
          <a:p>
            <a:pPr algn="ctr" eaLnBrk="0" hangingPunct="0">
              <a:defRPr/>
            </a:pPr>
            <a:r>
              <a:rPr lang="ru-RU" sz="1600" dirty="0">
                <a:cs typeface="Times New Roman" charset="0"/>
              </a:rPr>
              <a:t>способствующие эффективному </a:t>
            </a:r>
            <a:r>
              <a:rPr lang="ru-RU" sz="1600" dirty="0" err="1" smtClean="0">
                <a:cs typeface="Times New Roman" charset="0"/>
              </a:rPr>
              <a:t>здоровье-сбережению</a:t>
            </a:r>
            <a:r>
              <a:rPr lang="ru-RU" sz="1600" dirty="0" smtClean="0">
                <a:cs typeface="Times New Roman" charset="0"/>
              </a:rPr>
              <a:t> детей</a:t>
            </a:r>
            <a:endParaRPr lang="ru-RU" sz="1600" dirty="0">
              <a:cs typeface="Times New Roman" charset="0"/>
            </a:endParaRPr>
          </a:p>
          <a:p>
            <a:pPr eaLnBrk="0" hangingPunct="0">
              <a:defRPr/>
            </a:pPr>
            <a:endParaRPr lang="ru-RU" sz="1600" dirty="0">
              <a:cs typeface="Times New Roman" charset="0"/>
            </a:endParaRPr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5076825" y="188913"/>
            <a:ext cx="3547222" cy="1944687"/>
          </a:xfrm>
          <a:prstGeom prst="wedgeEllipseCallout">
            <a:avLst>
              <a:gd name="adj1" fmla="val -52181"/>
              <a:gd name="adj2" fmla="val 34491"/>
            </a:avLst>
          </a:prstGeom>
          <a:gradFill rotWithShape="1">
            <a:gsLst>
              <a:gs pos="0">
                <a:srgbClr val="FFCC00"/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1600" b="1" dirty="0">
                <a:cs typeface="Times New Roman" charset="0"/>
              </a:rPr>
              <a:t>ДИАГНОСТИКА</a:t>
            </a:r>
            <a:r>
              <a:rPr lang="ru-RU" sz="1600" dirty="0">
                <a:cs typeface="Times New Roman" charset="0"/>
              </a:rPr>
              <a:t> </a:t>
            </a:r>
          </a:p>
          <a:p>
            <a:pPr algn="ctr" eaLnBrk="0" hangingPunct="0">
              <a:defRPr/>
            </a:pPr>
            <a:r>
              <a:rPr lang="ru-RU" sz="1500" dirty="0">
                <a:cs typeface="Times New Roman" charset="0"/>
              </a:rPr>
              <a:t>уровня </a:t>
            </a:r>
            <a:r>
              <a:rPr lang="ru-RU" sz="1500" dirty="0" err="1">
                <a:cs typeface="Times New Roman" charset="0"/>
              </a:rPr>
              <a:t>сформированности</a:t>
            </a:r>
            <a:r>
              <a:rPr lang="ru-RU" sz="1500" dirty="0">
                <a:cs typeface="Times New Roman" charset="0"/>
              </a:rPr>
              <a:t> двигательной деятельности, эмоционально-волевой сферы, состояния здоровья детей</a:t>
            </a:r>
          </a:p>
          <a:p>
            <a:pPr eaLnBrk="0" hangingPunct="0">
              <a:defRPr/>
            </a:pPr>
            <a:endParaRPr lang="ru-RU" sz="1400" dirty="0">
              <a:cs typeface="Times New Roman" charset="0"/>
            </a:endParaRPr>
          </a:p>
        </p:txBody>
      </p:sp>
      <p:sp>
        <p:nvSpPr>
          <p:cNvPr id="8202" name="AutoShape 10"/>
          <p:cNvSpPr>
            <a:spLocks noChangeArrowheads="1"/>
          </p:cNvSpPr>
          <p:nvPr/>
        </p:nvSpPr>
        <p:spPr bwMode="auto">
          <a:xfrm>
            <a:off x="900113" y="260350"/>
            <a:ext cx="3384550" cy="1871663"/>
          </a:xfrm>
          <a:prstGeom prst="wedgeEllipseCallout">
            <a:avLst>
              <a:gd name="adj1" fmla="val 48125"/>
              <a:gd name="adj2" fmla="val 28963"/>
            </a:avLst>
          </a:prstGeom>
          <a:gradFill rotWithShape="1">
            <a:gsLst>
              <a:gs pos="0">
                <a:srgbClr val="FFCC00"/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blurRad="63500" dist="107763" dir="135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1600" b="1" dirty="0">
                <a:cs typeface="Times New Roman" charset="0"/>
              </a:rPr>
              <a:t>КООРДИНАЦИЯ </a:t>
            </a:r>
            <a:r>
              <a:rPr lang="ru-RU" sz="1600" dirty="0">
                <a:cs typeface="Times New Roman" charset="0"/>
              </a:rPr>
              <a:t>взаимодействия всех структур, обеспечивающих здоровье ребенка</a:t>
            </a:r>
          </a:p>
          <a:p>
            <a:pPr eaLnBrk="0" hangingPunct="0">
              <a:defRPr/>
            </a:pPr>
            <a:endParaRPr lang="ru-RU" sz="1600" dirty="0">
              <a:cs typeface="Times New Roman" charset="0"/>
            </a:endParaRPr>
          </a:p>
        </p:txBody>
      </p:sp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-984250" y="137477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-984250" y="2346325"/>
            <a:ext cx="11239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tabLst>
                <a:tab pos="939800" algn="l"/>
              </a:tabLst>
              <a:defRPr/>
            </a:pPr>
            <a:r>
              <a:rPr lang="ru-RU"/>
              <a:t/>
            </a:r>
            <a:br>
              <a:rPr lang="ru-RU"/>
            </a:br>
            <a:endParaRPr lang="ru-RU"/>
          </a:p>
          <a:p>
            <a:pPr eaLnBrk="0" hangingPunct="0">
              <a:tabLst>
                <a:tab pos="939800" algn="l"/>
              </a:tabLst>
              <a:defRPr/>
            </a:pPr>
            <a:r>
              <a:rPr lang="ru-RU">
                <a:solidFill>
                  <a:srgbClr val="0000FF"/>
                </a:solidFill>
                <a:cs typeface="Times New Roman" charset="0"/>
              </a:rPr>
              <a:t>	</a:t>
            </a:r>
            <a:endParaRPr lang="ru-RU" sz="1100"/>
          </a:p>
          <a:p>
            <a:pPr eaLnBrk="0" hangingPunct="0">
              <a:tabLst>
                <a:tab pos="939800" algn="l"/>
              </a:tabLst>
              <a:defRPr/>
            </a:pPr>
            <a:endParaRPr lang="ru-RU"/>
          </a:p>
        </p:txBody>
      </p:sp>
      <p:sp>
        <p:nvSpPr>
          <p:cNvPr id="8205" name="Rectangle 13"/>
          <p:cNvSpPr>
            <a:spLocks noChangeArrowheads="1"/>
          </p:cNvSpPr>
          <p:nvPr/>
        </p:nvSpPr>
        <p:spPr bwMode="auto">
          <a:xfrm>
            <a:off x="-1212850" y="5803900"/>
            <a:ext cx="257175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ru-RU" sz="1000" b="1">
                <a:cs typeface="Times New Roman" charset="0"/>
              </a:rPr>
              <a:t> </a:t>
            </a:r>
            <a:r>
              <a:rPr lang="ru-RU" sz="1100"/>
              <a:t> </a:t>
            </a:r>
            <a:endParaRPr lang="ru-RU"/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2719477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684338"/>
          </a:xfrm>
        </p:spPr>
        <p:txBody>
          <a:bodyPr/>
          <a:lstStyle/>
          <a:p>
            <a:r>
              <a:rPr lang="ru-RU" b="1" dirty="0"/>
              <a:t>Интерактивные технологии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 </a:t>
            </a:r>
            <a:r>
              <a:rPr lang="ru-RU" b="1" dirty="0"/>
              <a:t>работе с </a:t>
            </a:r>
            <a:r>
              <a:rPr lang="ru-RU" b="1" dirty="0" smtClean="0"/>
              <a:t>дошкольниками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2666" y="2895600"/>
            <a:ext cx="8094133" cy="21166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/>
              <a:t>Технология детского дизайна</a:t>
            </a:r>
          </a:p>
        </p:txBody>
      </p:sp>
      <p:sp>
        <p:nvSpPr>
          <p:cNvPr id="4" name="Название 1"/>
          <p:cNvSpPr txBox="1">
            <a:spLocks/>
          </p:cNvSpPr>
          <p:nvPr/>
        </p:nvSpPr>
        <p:spPr>
          <a:xfrm>
            <a:off x="609600" y="457200"/>
            <a:ext cx="8229600" cy="168433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Интерактивные технологии </a:t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работе с дошкольниками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954995761"/>
      </p:ext>
    </p:extLst>
  </p:cSld>
  <p:clrMapOvr>
    <a:masterClrMapping/>
  </p:clrMapOvr>
  <p:transition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3551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3200" b="1" dirty="0" smtClean="0">
                <a:latin typeface="+mn-lt"/>
              </a:rPr>
              <a:t>Технология детского дизайна</a:t>
            </a:r>
            <a:endParaRPr lang="ru-RU" sz="32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1437" y="1417638"/>
            <a:ext cx="8758447" cy="5230045"/>
          </a:xfrm>
        </p:spPr>
        <p:txBody>
          <a:bodyPr>
            <a:normAutofit/>
          </a:bodyPr>
          <a:lstStyle/>
          <a:p>
            <a:pPr indent="15875" algn="just">
              <a:buNone/>
            </a:pPr>
            <a:endParaRPr lang="ru-RU" sz="2500" b="1" dirty="0" smtClean="0"/>
          </a:p>
          <a:p>
            <a:pPr indent="374650" algn="just">
              <a:buNone/>
            </a:pPr>
            <a:r>
              <a:rPr lang="ru-RU" sz="2500" b="1" dirty="0" smtClean="0"/>
              <a:t>Дизайн</a:t>
            </a:r>
            <a:r>
              <a:rPr lang="ru-RU" sz="2500" dirty="0" smtClean="0"/>
              <a:t> (ит. </a:t>
            </a:r>
            <a:r>
              <a:rPr lang="en-US" sz="2500" dirty="0" err="1" smtClean="0"/>
              <a:t>disegno</a:t>
            </a:r>
            <a:r>
              <a:rPr lang="ru-RU" sz="2500" dirty="0" smtClean="0"/>
              <a:t> – замысел, намерение, модель, шаблон, композиция) – это художественно-проектная деятельность, направленная на формирование гармоничной предметной среды и ее элементов.</a:t>
            </a:r>
          </a:p>
          <a:p>
            <a:pPr indent="463550" algn="just">
              <a:buNone/>
            </a:pPr>
            <a:r>
              <a:rPr lang="ru-RU" sz="2500" b="1" dirty="0" smtClean="0"/>
              <a:t>Дизайнерская деятельность детей –</a:t>
            </a:r>
            <a:r>
              <a:rPr lang="ru-RU" sz="2500" dirty="0" smtClean="0"/>
              <a:t> это область художественного проектирования объектов и направление художественного воспитания, включающая в себя элементы рисования, лепки, аппликации, конструирования и художественного труда.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001265656"/>
      </p:ext>
    </p:extLst>
  </p:cSld>
  <p:clrMapOvr>
    <a:masterClrMapping/>
  </p:clrMapOvr>
  <p:transition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30560"/>
          </a:xfrm>
          <a:solidFill>
            <a:srgbClr val="B7DEE8"/>
          </a:solidFill>
        </p:spPr>
        <p:txBody>
          <a:bodyPr>
            <a:normAutofit/>
          </a:bodyPr>
          <a:lstStyle/>
          <a:p>
            <a:r>
              <a:rPr lang="ru-RU" sz="3200" b="1" dirty="0" smtClean="0">
                <a:latin typeface="+mn-lt"/>
              </a:rPr>
              <a:t>Технология детского дизайна</a:t>
            </a:r>
            <a:endParaRPr lang="ru-RU" sz="32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7413" y="1417638"/>
            <a:ext cx="8642987" cy="5230045"/>
          </a:xfrm>
        </p:spPr>
        <p:txBody>
          <a:bodyPr>
            <a:normAutofit/>
          </a:bodyPr>
          <a:lstStyle/>
          <a:p>
            <a:pPr indent="374650" algn="just">
              <a:buNone/>
            </a:pPr>
            <a:r>
              <a:rPr lang="ru-RU" sz="2500" dirty="0" smtClean="0"/>
              <a:t>Дизайнерская деятельность детей старшего дошкольного возраста – это декоративно-оформительская деятельность, в процессе которой создаются сувениры, игрушки, гирлянды, украшается посуда, предметы кукольной мебели. </a:t>
            </a:r>
          </a:p>
          <a:p>
            <a:pPr indent="374650" algn="just">
              <a:buNone/>
            </a:pPr>
            <a:r>
              <a:rPr lang="ru-RU" sz="2500" dirty="0" smtClean="0"/>
              <a:t>Главная задача – формирование и развитие в единстве эстетического отношения к жизни, миру художественных способностей детей и навыков художественного труда в процессе детской дизайнерской деятельности.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734735783"/>
      </p:ext>
    </p:extLst>
  </p:cSld>
  <p:clrMapOvr>
    <a:masterClrMapping/>
  </p:clrMapOvr>
  <p:transition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14064"/>
          </a:xfrm>
          <a:solidFill>
            <a:srgbClr val="B7DEE8"/>
          </a:solidFill>
        </p:spPr>
        <p:txBody>
          <a:bodyPr>
            <a:normAutofit/>
          </a:bodyPr>
          <a:lstStyle/>
          <a:p>
            <a:r>
              <a:rPr lang="ru-RU" sz="3200" b="1" dirty="0" smtClean="0">
                <a:latin typeface="+mn-lt"/>
              </a:rPr>
              <a:t>Технология детского дизайна</a:t>
            </a:r>
            <a:endParaRPr lang="ru-RU" sz="32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9269" y="1417638"/>
            <a:ext cx="8614638" cy="5263035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sz="2900" b="1" dirty="0" smtClean="0"/>
              <a:t>Типы детского дизайна: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900" dirty="0" err="1" smtClean="0"/>
              <a:t>аппликационно-графический</a:t>
            </a:r>
            <a:r>
              <a:rPr lang="ru-RU" sz="2900" dirty="0" smtClean="0"/>
              <a:t>  (плоскостной);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900" dirty="0" smtClean="0"/>
              <a:t>предметно-декоративный (объемный);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900" dirty="0" smtClean="0"/>
              <a:t>архитектурно-декоративный (пространственный).</a:t>
            </a:r>
          </a:p>
          <a:p>
            <a:pPr algn="just">
              <a:buNone/>
            </a:pPr>
            <a:r>
              <a:rPr lang="ru-RU" sz="2900" b="1" dirty="0" smtClean="0"/>
              <a:t>Направления детского дизайна: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900" b="1" dirty="0" smtClean="0"/>
              <a:t>художественная аранжировка –</a:t>
            </a:r>
            <a:r>
              <a:rPr lang="ru-RU" sz="2900" dirty="0" smtClean="0"/>
              <a:t> плетение, ткачество, рукоделие  и декор интерьера из природного материала, бумаги, коробок;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900" b="1" dirty="0" smtClean="0"/>
              <a:t>моделирование одежды </a:t>
            </a:r>
            <a:r>
              <a:rPr lang="ru-RU" sz="2900" dirty="0" smtClean="0"/>
              <a:t>– создание эскизов фасонов одежды для кукол;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900" dirty="0"/>
              <a:t> </a:t>
            </a:r>
            <a:r>
              <a:rPr lang="ru-RU" sz="2900" b="1" dirty="0" smtClean="0"/>
              <a:t>декоративно-пространственный дизайн </a:t>
            </a:r>
            <a:r>
              <a:rPr lang="ru-RU" sz="2900" dirty="0" smtClean="0"/>
              <a:t>– создание игрового пространства для детей и помещений для праздников  и развлечений (используются трафарет, лекала, </a:t>
            </a:r>
            <a:r>
              <a:rPr lang="ru-RU" sz="2900" dirty="0" err="1" smtClean="0"/>
              <a:t>степлер</a:t>
            </a:r>
            <a:r>
              <a:rPr lang="ru-RU" sz="2900" dirty="0" smtClean="0"/>
              <a:t> и др.).</a:t>
            </a:r>
          </a:p>
          <a:p>
            <a:endParaRPr lang="ru-RU" sz="2800" dirty="0" smtClean="0"/>
          </a:p>
          <a:p>
            <a:endParaRPr lang="ru-RU" sz="28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60563632"/>
      </p:ext>
    </p:extLst>
  </p:cSld>
  <p:clrMapOvr>
    <a:masterClrMapping/>
  </p:clrMapOvr>
  <p:transition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29886" y="148459"/>
            <a:ext cx="8356914" cy="1055711"/>
          </a:xfrm>
          <a:solidFill>
            <a:srgbClr val="B7DEE8"/>
          </a:solidFill>
        </p:spPr>
        <p:txBody>
          <a:bodyPr>
            <a:noAutofit/>
          </a:bodyPr>
          <a:lstStyle/>
          <a:p>
            <a:r>
              <a:rPr lang="ru-RU" sz="3200" b="1" dirty="0" smtClean="0">
                <a:latin typeface="+mn-lt"/>
              </a:rPr>
              <a:t>Развитие детей </a:t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latin typeface="+mn-lt"/>
              </a:rPr>
              <a:t>в процессе дизайнерской деятельности</a:t>
            </a:r>
            <a:endParaRPr lang="ru-RU" sz="32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9886" y="1418612"/>
            <a:ext cx="8517218" cy="523540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500" dirty="0" smtClean="0"/>
              <a:t>     </a:t>
            </a:r>
          </a:p>
          <a:p>
            <a:pPr indent="463550" algn="just">
              <a:buNone/>
            </a:pPr>
            <a:r>
              <a:rPr lang="ru-RU" sz="2500" dirty="0" smtClean="0"/>
              <a:t>Дизайнерская деятельность широко используется в образовательном процессе, помогая решить большой круг разнообразных развивающих, воспитательных и образовательных задач: от развития у детей моторики и накопления сенсорного опыта (восприятие) до формирования достаточно сложных мыслительных действий (мышление), творческого воображения и механизмов управления собственным поведением (коммуникативные и </a:t>
            </a:r>
            <a:r>
              <a:rPr lang="ru-RU" sz="2500" dirty="0" err="1" smtClean="0"/>
              <a:t>регуляторские</a:t>
            </a:r>
            <a:r>
              <a:rPr lang="ru-RU" sz="2500" dirty="0" smtClean="0"/>
              <a:t> способности).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163423391"/>
      </p:ext>
    </p:extLst>
  </p:cSld>
  <p:clrMapOvr>
    <a:masterClrMapping/>
  </p:clrMapOvr>
  <p:transition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115468"/>
            <a:ext cx="8229600" cy="956739"/>
          </a:xfrm>
          <a:solidFill>
            <a:srgbClr val="B7DEE8"/>
          </a:solidFill>
        </p:spPr>
        <p:txBody>
          <a:bodyPr>
            <a:noAutofit/>
          </a:bodyPr>
          <a:lstStyle/>
          <a:p>
            <a:r>
              <a:rPr lang="ru-RU" sz="3200" b="1" dirty="0" smtClean="0">
                <a:latin typeface="+mn-lt"/>
              </a:rPr>
              <a:t>Руководство развитием </a:t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latin typeface="+mn-lt"/>
              </a:rPr>
              <a:t>дизайнерской деятельности детей </a:t>
            </a:r>
            <a:endParaRPr lang="ru-RU" sz="32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5763" y="1435245"/>
            <a:ext cx="8631131" cy="5063978"/>
          </a:xfrm>
        </p:spPr>
        <p:txBody>
          <a:bodyPr>
            <a:normAutofit fontScale="92500"/>
          </a:bodyPr>
          <a:lstStyle/>
          <a:p>
            <a:pPr indent="15875" algn="just">
              <a:buNone/>
            </a:pPr>
            <a:r>
              <a:rPr lang="ru-RU" sz="2700" b="1" dirty="0" smtClean="0"/>
              <a:t>Этапы изготовления художественного изделия </a:t>
            </a:r>
            <a:r>
              <a:rPr lang="ru-RU" sz="2700" dirty="0" smtClean="0"/>
              <a:t>в процессе дизайнерской деятельности детей:</a:t>
            </a:r>
          </a:p>
          <a:p>
            <a:pPr indent="15875" algn="just">
              <a:buNone/>
            </a:pPr>
            <a:r>
              <a:rPr lang="ru-RU" sz="2700" b="1" dirty="0" smtClean="0"/>
              <a:t>1. Определение темы и планирование труда: </a:t>
            </a:r>
            <a:r>
              <a:rPr lang="ru-RU" sz="2700" dirty="0" smtClean="0"/>
              <a:t>анализ образца, составление последовательности операций, поиск вариантов решения.</a:t>
            </a:r>
          </a:p>
          <a:p>
            <a:pPr indent="15875" algn="just">
              <a:buNone/>
            </a:pPr>
            <a:r>
              <a:rPr lang="ru-RU" sz="2700" b="1" dirty="0" smtClean="0"/>
              <a:t>2. Практическая деятельность: </a:t>
            </a:r>
            <a:r>
              <a:rPr lang="ru-RU" sz="2700" dirty="0" smtClean="0"/>
              <a:t>анализ образца или чертежа, выполнение разметки, подбор материала, выбор изобразительных средств, уточнение композиционного решения, реализация замысла, анализ промежуточных результатов. Завершение работы.</a:t>
            </a:r>
          </a:p>
          <a:p>
            <a:pPr indent="15875" algn="just">
              <a:buNone/>
            </a:pPr>
            <a:r>
              <a:rPr lang="ru-RU" sz="2700" b="1" dirty="0" smtClean="0"/>
              <a:t>3. Анализ практического результата, сравнение с замыслом</a:t>
            </a:r>
            <a:r>
              <a:rPr lang="ru-RU" sz="2700" dirty="0" smtClean="0"/>
              <a:t>.</a:t>
            </a:r>
            <a:endParaRPr lang="ru-RU" sz="27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462202785"/>
      </p:ext>
    </p:extLst>
  </p:cSld>
  <p:clrMapOvr>
    <a:masterClrMapping/>
  </p:clrMapOvr>
  <p:transition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148460"/>
            <a:ext cx="8229600" cy="1121694"/>
          </a:xfrm>
          <a:solidFill>
            <a:srgbClr val="B7DEE8"/>
          </a:solidFill>
        </p:spPr>
        <p:txBody>
          <a:bodyPr>
            <a:noAutofit/>
          </a:bodyPr>
          <a:lstStyle/>
          <a:p>
            <a:r>
              <a:rPr lang="ru-RU" sz="3200" b="1" dirty="0" smtClean="0">
                <a:latin typeface="+mn-lt"/>
              </a:rPr>
              <a:t>Руководство развитием </a:t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latin typeface="+mn-lt"/>
              </a:rPr>
              <a:t>дизайнерской деятельности детей </a:t>
            </a:r>
            <a:endParaRPr lang="ru-RU" sz="32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5762" y="1600200"/>
            <a:ext cx="8680615" cy="5014492"/>
          </a:xfrm>
        </p:spPr>
        <p:txBody>
          <a:bodyPr>
            <a:normAutofit/>
          </a:bodyPr>
          <a:lstStyle/>
          <a:p>
            <a:pPr marL="358775" indent="0">
              <a:buNone/>
            </a:pPr>
            <a:r>
              <a:rPr lang="ru-RU" sz="2500" dirty="0" smtClean="0"/>
              <a:t>В процессе дизайнерской деятельности педагог:</a:t>
            </a:r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 smtClean="0"/>
              <a:t>создает условия (внешние, благоприятную эмоционально-психологическую атмосферу, деловые, сотруднические отношения между детьми);</a:t>
            </a:r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 smtClean="0"/>
              <a:t>руководит и управляет познавательной и практической деятельностью детей (учит планировать процесс работы, предоставляет каждому разумную свободу в выборе деятельности, продолжительности занятия);</a:t>
            </a:r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 smtClean="0"/>
              <a:t>контролирует и оценивает приложенные усилия и результаты практической деятельности.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486315584"/>
      </p:ext>
    </p:extLst>
  </p:cSld>
  <p:clrMapOvr>
    <a:masterClrMapping/>
  </p:clrMapOvr>
  <p:transition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660801" y="131964"/>
            <a:ext cx="8229600" cy="1088702"/>
          </a:xfrm>
          <a:solidFill>
            <a:srgbClr val="B7DEE8"/>
          </a:solidFill>
        </p:spPr>
        <p:txBody>
          <a:bodyPr>
            <a:normAutofit/>
          </a:bodyPr>
          <a:lstStyle/>
          <a:p>
            <a:r>
              <a:rPr lang="ru-RU" sz="3200" b="1" dirty="0" smtClean="0">
                <a:latin typeface="+mn-lt"/>
              </a:rPr>
              <a:t>Технология детского дизайна</a:t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latin typeface="+mn-lt"/>
              </a:rPr>
              <a:t>(примеры)</a:t>
            </a:r>
            <a:endParaRPr lang="ru-RU" sz="32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9269" y="1369263"/>
            <a:ext cx="8631132" cy="5179447"/>
          </a:xfrm>
        </p:spPr>
        <p:txBody>
          <a:bodyPr/>
          <a:lstStyle/>
          <a:p>
            <a:pPr indent="15875" algn="just">
              <a:buFont typeface="Wingdings" pitchFamily="2" charset="2"/>
              <a:buChar char="§"/>
            </a:pPr>
            <a:endParaRPr lang="ru-RU" sz="2500" dirty="0" smtClean="0"/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 smtClean="0"/>
              <a:t>Осваиваем профессию дизайнера в рамках проекта «Дом моды».</a:t>
            </a:r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 smtClean="0"/>
              <a:t>Придумываем </a:t>
            </a:r>
            <a:r>
              <a:rPr lang="ru-RU" sz="2500" dirty="0" err="1" smtClean="0"/>
              <a:t>чудо-сервизы</a:t>
            </a:r>
            <a:r>
              <a:rPr lang="ru-RU" sz="2500" dirty="0" smtClean="0"/>
              <a:t>.</a:t>
            </a:r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 smtClean="0"/>
              <a:t>Конкурс на дизайн конфетных оберток.</a:t>
            </a:r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 smtClean="0"/>
              <a:t>Строим «Дом будущего».</a:t>
            </a:r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 smtClean="0"/>
              <a:t>Создаем «Автомобиль мечты».</a:t>
            </a:r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 smtClean="0"/>
              <a:t>«Живые фантазии тканей».</a:t>
            </a:r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 smtClean="0"/>
              <a:t>Создаем дизайн добрых открыток «Путешествие в страну, где добро побеждает зло».</a:t>
            </a:r>
          </a:p>
          <a:p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859584428"/>
      </p:ext>
    </p:extLst>
  </p:cSld>
  <p:clrMapOvr>
    <a:masterClrMapping/>
  </p:clrMapOvr>
  <p:transition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684338"/>
          </a:xfrm>
        </p:spPr>
        <p:txBody>
          <a:bodyPr>
            <a:normAutofit/>
          </a:bodyPr>
          <a:lstStyle/>
          <a:p>
            <a:r>
              <a:rPr lang="ru-RU" b="1" dirty="0"/>
              <a:t>Интерактивные технологии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 </a:t>
            </a:r>
            <a:r>
              <a:rPr lang="ru-RU" b="1" dirty="0"/>
              <a:t>работе с </a:t>
            </a:r>
            <a:r>
              <a:rPr lang="ru-RU" b="1" dirty="0" smtClean="0"/>
              <a:t>дошкольниками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2666" y="2895600"/>
            <a:ext cx="8094133" cy="21166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/>
              <a:t>Игровые технологии </a:t>
            </a:r>
            <a:endParaRPr lang="ru-RU" sz="4000" b="1" dirty="0" smtClean="0"/>
          </a:p>
          <a:p>
            <a:pPr marL="0" indent="0" algn="ctr">
              <a:buNone/>
            </a:pPr>
            <a:r>
              <a:rPr lang="ru-RU" sz="4000" b="1" dirty="0" smtClean="0"/>
              <a:t>в </a:t>
            </a:r>
            <a:r>
              <a:rPr lang="ru-RU" sz="4000" b="1" dirty="0"/>
              <a:t>работе с дошкольниками</a:t>
            </a:r>
          </a:p>
        </p:txBody>
      </p:sp>
      <p:sp>
        <p:nvSpPr>
          <p:cNvPr id="4" name="Название 1"/>
          <p:cNvSpPr txBox="1">
            <a:spLocks/>
          </p:cNvSpPr>
          <p:nvPr/>
        </p:nvSpPr>
        <p:spPr>
          <a:xfrm>
            <a:off x="609600" y="457200"/>
            <a:ext cx="8229600" cy="168433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Интерактивные технологии </a:t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работе с дошкольниками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916034196"/>
      </p:ext>
    </p:extLst>
  </p:cSld>
  <p:clrMapOvr>
    <a:masterClrMapping/>
  </p:clrMapOvr>
  <p:transition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Название 1"/>
          <p:cNvSpPr>
            <a:spLocks noGrp="1"/>
          </p:cNvSpPr>
          <p:nvPr>
            <p:ph type="title"/>
          </p:nvPr>
        </p:nvSpPr>
        <p:spPr>
          <a:solidFill>
            <a:srgbClr val="FCD5B5"/>
          </a:solidFill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+mn-lt"/>
              </a:rPr>
              <a:t>Игровые технологии </a:t>
            </a:r>
            <a:r>
              <a:rPr lang="ru-RU" sz="3200" b="1" dirty="0" smtClean="0">
                <a:latin typeface="+mn-lt"/>
              </a:rPr>
              <a:t/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latin typeface="+mn-lt"/>
              </a:rPr>
              <a:t>в </a:t>
            </a:r>
            <a:r>
              <a:rPr lang="ru-RU" sz="3200" b="1" dirty="0">
                <a:latin typeface="+mn-lt"/>
              </a:rPr>
              <a:t>работе с дошкольниками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7707" y="1600200"/>
            <a:ext cx="8429093" cy="5025442"/>
          </a:xfrm>
        </p:spPr>
        <p:txBody>
          <a:bodyPr>
            <a:normAutofit fontScale="92500" lnSpcReduction="10000"/>
          </a:bodyPr>
          <a:lstStyle/>
          <a:p>
            <a:pPr marL="358775" indent="358775" algn="just">
              <a:lnSpc>
                <a:spcPct val="110000"/>
              </a:lnSpc>
              <a:spcBef>
                <a:spcPts val="0"/>
              </a:spcBef>
              <a:buFont typeface="Wingdings" charset="0"/>
              <a:buNone/>
              <a:defRPr/>
            </a:pPr>
            <a:r>
              <a:rPr lang="en-US" sz="2500" dirty="0" err="1" smtClean="0"/>
              <a:t>Понятие</a:t>
            </a:r>
            <a:r>
              <a:rPr lang="en-US" sz="2500" dirty="0" smtClean="0"/>
              <a:t> «</a:t>
            </a:r>
            <a:r>
              <a:rPr lang="en-US" sz="2500" dirty="0" err="1" smtClean="0"/>
              <a:t>игровые</a:t>
            </a:r>
            <a:r>
              <a:rPr lang="en-US" sz="2500" dirty="0" smtClean="0"/>
              <a:t> </a:t>
            </a:r>
            <a:r>
              <a:rPr lang="en-US" sz="2500" dirty="0" err="1" smtClean="0"/>
              <a:t>педагогические</a:t>
            </a:r>
            <a:r>
              <a:rPr lang="en-US" sz="2500" dirty="0" smtClean="0"/>
              <a:t> </a:t>
            </a:r>
            <a:r>
              <a:rPr lang="en-US" sz="2500" dirty="0" err="1" smtClean="0"/>
              <a:t>технологии</a:t>
            </a:r>
            <a:r>
              <a:rPr lang="en-US" sz="2500" dirty="0" smtClean="0"/>
              <a:t>» </a:t>
            </a:r>
            <a:r>
              <a:rPr lang="en-US" sz="2500" dirty="0" err="1" smtClean="0"/>
              <a:t>включает</a:t>
            </a:r>
            <a:r>
              <a:rPr lang="en-US" sz="2500" dirty="0" smtClean="0"/>
              <a:t> </a:t>
            </a:r>
            <a:r>
              <a:rPr lang="en-US" sz="2500" dirty="0" err="1" smtClean="0"/>
              <a:t>достаточно</a:t>
            </a:r>
            <a:r>
              <a:rPr lang="en-US" sz="2500" dirty="0" smtClean="0"/>
              <a:t> </a:t>
            </a:r>
            <a:r>
              <a:rPr lang="en-US" sz="2500" dirty="0" err="1" smtClean="0"/>
              <a:t>обширную</a:t>
            </a:r>
            <a:r>
              <a:rPr lang="en-US" sz="2500" dirty="0" smtClean="0"/>
              <a:t> </a:t>
            </a:r>
            <a:r>
              <a:rPr lang="en-US" sz="2500" dirty="0" err="1" smtClean="0"/>
              <a:t>группу</a:t>
            </a:r>
            <a:r>
              <a:rPr lang="en-US" sz="2500" dirty="0" smtClean="0"/>
              <a:t> </a:t>
            </a:r>
            <a:r>
              <a:rPr lang="en-US" sz="2500" dirty="0" err="1" smtClean="0"/>
              <a:t>методов</a:t>
            </a:r>
            <a:r>
              <a:rPr lang="en-US" sz="2500" dirty="0" smtClean="0"/>
              <a:t> </a:t>
            </a:r>
            <a:r>
              <a:rPr lang="en-US" sz="2500" dirty="0" err="1" smtClean="0"/>
              <a:t>и</a:t>
            </a:r>
            <a:r>
              <a:rPr lang="en-US" sz="2500" dirty="0" smtClean="0"/>
              <a:t> </a:t>
            </a:r>
            <a:r>
              <a:rPr lang="en-US" sz="2500" dirty="0" err="1" smtClean="0"/>
              <a:t>приемов</a:t>
            </a:r>
            <a:r>
              <a:rPr lang="en-US" sz="2500" dirty="0" smtClean="0"/>
              <a:t> </a:t>
            </a:r>
            <a:r>
              <a:rPr lang="en-US" sz="2500" dirty="0" err="1" smtClean="0"/>
              <a:t>организации</a:t>
            </a:r>
            <a:r>
              <a:rPr lang="en-US" sz="2500" dirty="0" smtClean="0"/>
              <a:t> </a:t>
            </a:r>
            <a:r>
              <a:rPr lang="en-US" sz="2500" dirty="0" err="1" smtClean="0"/>
              <a:t>педагогического</a:t>
            </a:r>
            <a:r>
              <a:rPr lang="en-US" sz="2500" dirty="0" smtClean="0"/>
              <a:t> </a:t>
            </a:r>
            <a:r>
              <a:rPr lang="en-US" sz="2500" dirty="0" err="1" smtClean="0"/>
              <a:t>процесса</a:t>
            </a:r>
            <a:r>
              <a:rPr lang="en-US" sz="2500" dirty="0" smtClean="0"/>
              <a:t> </a:t>
            </a:r>
            <a:r>
              <a:rPr lang="en-US" sz="2500" dirty="0" err="1" smtClean="0"/>
              <a:t>в</a:t>
            </a:r>
            <a:r>
              <a:rPr lang="en-US" sz="2500" dirty="0" smtClean="0"/>
              <a:t> </a:t>
            </a:r>
            <a:r>
              <a:rPr lang="en-US" sz="2500" dirty="0" err="1" smtClean="0"/>
              <a:t>форме</a:t>
            </a:r>
            <a:r>
              <a:rPr lang="en-US" sz="2500" dirty="0" smtClean="0"/>
              <a:t> </a:t>
            </a:r>
            <a:r>
              <a:rPr lang="en-US" sz="2500" dirty="0" err="1" smtClean="0"/>
              <a:t>различных</a:t>
            </a:r>
            <a:r>
              <a:rPr lang="en-US" sz="2500" dirty="0" smtClean="0"/>
              <a:t> </a:t>
            </a:r>
            <a:r>
              <a:rPr lang="en-US" sz="2500" b="1" dirty="0" err="1" smtClean="0"/>
              <a:t>педагогических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игр</a:t>
            </a:r>
            <a:r>
              <a:rPr lang="en-US" sz="2500" dirty="0" smtClean="0"/>
              <a:t>.</a:t>
            </a:r>
          </a:p>
          <a:p>
            <a:pPr marL="358775" indent="358775" algn="just">
              <a:lnSpc>
                <a:spcPct val="110000"/>
              </a:lnSpc>
              <a:spcBef>
                <a:spcPts val="0"/>
              </a:spcBef>
              <a:buFont typeface="Wingdings" charset="0"/>
              <a:buNone/>
              <a:defRPr/>
            </a:pPr>
            <a:r>
              <a:rPr lang="en-US" sz="2500" dirty="0" smtClean="0"/>
              <a:t> </a:t>
            </a:r>
            <a:r>
              <a:rPr lang="en-US" sz="2500" dirty="0" err="1" smtClean="0"/>
              <a:t>В</a:t>
            </a:r>
            <a:r>
              <a:rPr lang="en-US" sz="2500" dirty="0" smtClean="0"/>
              <a:t> </a:t>
            </a:r>
            <a:r>
              <a:rPr lang="en-US" sz="2500" dirty="0" err="1" smtClean="0"/>
              <a:t>отличие</a:t>
            </a:r>
            <a:r>
              <a:rPr lang="en-US" sz="2500" dirty="0" smtClean="0"/>
              <a:t> </a:t>
            </a:r>
            <a:r>
              <a:rPr lang="en-US" sz="2500" dirty="0" err="1" smtClean="0"/>
              <a:t>от</a:t>
            </a:r>
            <a:r>
              <a:rPr lang="en-US" sz="2500" dirty="0" smtClean="0"/>
              <a:t> </a:t>
            </a:r>
            <a:r>
              <a:rPr lang="en-US" sz="2500" dirty="0" err="1" smtClean="0"/>
              <a:t>игр</a:t>
            </a:r>
            <a:r>
              <a:rPr lang="en-US" sz="2500" dirty="0" smtClean="0"/>
              <a:t> </a:t>
            </a:r>
            <a:r>
              <a:rPr lang="en-US" sz="2500" dirty="0" err="1" smtClean="0"/>
              <a:t>вообще</a:t>
            </a:r>
            <a:r>
              <a:rPr lang="ru-RU" sz="2500" dirty="0" smtClean="0"/>
              <a:t>,</a:t>
            </a:r>
            <a:r>
              <a:rPr lang="en-US" sz="2500" dirty="0" smtClean="0"/>
              <a:t> </a:t>
            </a:r>
            <a:r>
              <a:rPr lang="en-US" sz="2500" b="1" dirty="0" err="1" smtClean="0"/>
              <a:t>педагогическая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игра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обладает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существенным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признаком</a:t>
            </a:r>
            <a:r>
              <a:rPr lang="en-US" sz="2500" dirty="0" smtClean="0"/>
              <a:t> </a:t>
            </a:r>
            <a:r>
              <a:rPr lang="ru-RU" sz="2500" dirty="0" smtClean="0"/>
              <a:t>–</a:t>
            </a:r>
            <a:r>
              <a:rPr lang="en-US" sz="2500" dirty="0" smtClean="0"/>
              <a:t> </a:t>
            </a:r>
            <a:r>
              <a:rPr lang="en-US" sz="2500" dirty="0" err="1" smtClean="0"/>
              <a:t>четко</a:t>
            </a:r>
            <a:r>
              <a:rPr lang="en-US" sz="2500" dirty="0" smtClean="0"/>
              <a:t> </a:t>
            </a:r>
            <a:r>
              <a:rPr lang="en-US" sz="2500" dirty="0" err="1" smtClean="0"/>
              <a:t>поставленной</a:t>
            </a:r>
            <a:r>
              <a:rPr lang="en-US" sz="2500" dirty="0" smtClean="0"/>
              <a:t> </a:t>
            </a:r>
            <a:r>
              <a:rPr lang="en-US" sz="2500" dirty="0" err="1" smtClean="0"/>
              <a:t>целью</a:t>
            </a:r>
            <a:r>
              <a:rPr lang="en-US" sz="2500" dirty="0" smtClean="0"/>
              <a:t> </a:t>
            </a:r>
            <a:r>
              <a:rPr lang="en-US" sz="2500" dirty="0" err="1" smtClean="0"/>
              <a:t>обучения</a:t>
            </a:r>
            <a:r>
              <a:rPr lang="en-US" sz="2500" dirty="0" smtClean="0"/>
              <a:t> </a:t>
            </a:r>
            <a:r>
              <a:rPr lang="en-US" sz="2500" dirty="0" err="1" smtClean="0"/>
              <a:t>и</a:t>
            </a:r>
            <a:r>
              <a:rPr lang="en-US" sz="2500" dirty="0" smtClean="0"/>
              <a:t> </a:t>
            </a:r>
            <a:r>
              <a:rPr lang="en-US" sz="2500" dirty="0" err="1" smtClean="0"/>
              <a:t>соответствующим</a:t>
            </a:r>
            <a:r>
              <a:rPr lang="en-US" sz="2500" dirty="0" smtClean="0"/>
              <a:t> </a:t>
            </a:r>
            <a:r>
              <a:rPr lang="en-US" sz="2500" dirty="0" err="1" smtClean="0"/>
              <a:t>ей</a:t>
            </a:r>
            <a:r>
              <a:rPr lang="en-US" sz="2500" dirty="0" smtClean="0"/>
              <a:t> </a:t>
            </a:r>
            <a:r>
              <a:rPr lang="en-US" sz="2500" dirty="0" err="1" smtClean="0"/>
              <a:t>педагогическим</a:t>
            </a:r>
            <a:r>
              <a:rPr lang="en-US" sz="2500" dirty="0" smtClean="0"/>
              <a:t> </a:t>
            </a:r>
            <a:r>
              <a:rPr lang="en-US" sz="2500" dirty="0" err="1" smtClean="0"/>
              <a:t>результатом</a:t>
            </a:r>
            <a:r>
              <a:rPr lang="en-US" sz="2500" dirty="0" smtClean="0"/>
              <a:t>, </a:t>
            </a:r>
            <a:r>
              <a:rPr lang="en-US" sz="2500" dirty="0" err="1" smtClean="0"/>
              <a:t>которые</a:t>
            </a:r>
            <a:r>
              <a:rPr lang="en-US" sz="2500" dirty="0" smtClean="0"/>
              <a:t> </a:t>
            </a:r>
            <a:r>
              <a:rPr lang="en-US" sz="2500" dirty="0" err="1" smtClean="0"/>
              <a:t>могут</a:t>
            </a:r>
            <a:r>
              <a:rPr lang="en-US" sz="2500" dirty="0" smtClean="0"/>
              <a:t> </a:t>
            </a:r>
            <a:r>
              <a:rPr lang="en-US" sz="2500" dirty="0" err="1" smtClean="0"/>
              <a:t>быть</a:t>
            </a:r>
            <a:r>
              <a:rPr lang="en-US" sz="2500" dirty="0" smtClean="0"/>
              <a:t> </a:t>
            </a:r>
            <a:r>
              <a:rPr lang="en-US" sz="2500" dirty="0" err="1" smtClean="0"/>
              <a:t>обоснованы</a:t>
            </a:r>
            <a:r>
              <a:rPr lang="en-US" sz="2500" dirty="0" smtClean="0"/>
              <a:t>, </a:t>
            </a:r>
            <a:r>
              <a:rPr lang="en-US" sz="2500" dirty="0" err="1" smtClean="0"/>
              <a:t>выделены</a:t>
            </a:r>
            <a:r>
              <a:rPr lang="en-US" sz="2500" dirty="0" smtClean="0"/>
              <a:t> </a:t>
            </a:r>
            <a:r>
              <a:rPr lang="en-US" sz="2500" dirty="0" err="1" smtClean="0"/>
              <a:t>в</a:t>
            </a:r>
            <a:r>
              <a:rPr lang="en-US" sz="2500" dirty="0" smtClean="0"/>
              <a:t> </a:t>
            </a:r>
            <a:r>
              <a:rPr lang="en-US" sz="2500" dirty="0" err="1" smtClean="0"/>
              <a:t>явном</a:t>
            </a:r>
            <a:r>
              <a:rPr lang="en-US" sz="2500" dirty="0" smtClean="0"/>
              <a:t> </a:t>
            </a:r>
            <a:r>
              <a:rPr lang="en-US" sz="2500" dirty="0" err="1" smtClean="0"/>
              <a:t>виде</a:t>
            </a:r>
            <a:r>
              <a:rPr lang="en-US" sz="2500" dirty="0" smtClean="0"/>
              <a:t> </a:t>
            </a:r>
            <a:r>
              <a:rPr lang="en-US" sz="2500" dirty="0" err="1" smtClean="0"/>
              <a:t>и</a:t>
            </a:r>
            <a:r>
              <a:rPr lang="en-US" sz="2500" dirty="0" smtClean="0"/>
              <a:t> </a:t>
            </a:r>
            <a:r>
              <a:rPr lang="en-US" sz="2500" dirty="0" err="1" smtClean="0"/>
              <a:t>характеризуются</a:t>
            </a:r>
            <a:r>
              <a:rPr lang="en-US" sz="2500" dirty="0" smtClean="0"/>
              <a:t> </a:t>
            </a:r>
            <a:r>
              <a:rPr lang="en-US" sz="2500" dirty="0" err="1" smtClean="0"/>
              <a:t>учебно-познавательной</a:t>
            </a:r>
            <a:r>
              <a:rPr lang="en-US" sz="2500" dirty="0" smtClean="0"/>
              <a:t> </a:t>
            </a:r>
            <a:r>
              <a:rPr lang="en-US" sz="2500" dirty="0" err="1" smtClean="0"/>
              <a:t>направленностью</a:t>
            </a:r>
            <a:r>
              <a:rPr lang="en-US" sz="2500" dirty="0" smtClean="0"/>
              <a:t>.</a:t>
            </a:r>
            <a:r>
              <a:rPr lang="ru-RU" sz="2500" dirty="0" smtClean="0"/>
              <a:t> Пример – дидактическая игра.</a:t>
            </a:r>
            <a:endParaRPr lang="en-US" sz="2500" dirty="0" smtClean="0"/>
          </a:p>
          <a:p>
            <a:pPr marL="358775" indent="447675" algn="just">
              <a:lnSpc>
                <a:spcPct val="110000"/>
              </a:lnSpc>
              <a:spcBef>
                <a:spcPts val="0"/>
              </a:spcBef>
              <a:buFont typeface="Wingdings" charset="0"/>
              <a:buNone/>
              <a:defRPr/>
            </a:pPr>
            <a:r>
              <a:rPr lang="ru-RU" sz="2500" dirty="0" smtClean="0"/>
              <a:t>Игровые формы образования могут быть в индивидуальном, подгрупповом или фронтальном виде организации работы с воспитанниками. </a:t>
            </a:r>
          </a:p>
          <a:p>
            <a:pPr algn="just">
              <a:lnSpc>
                <a:spcPct val="80000"/>
              </a:lnSpc>
              <a:buFont typeface="Wingdings" charset="0"/>
              <a:buNone/>
              <a:defRPr/>
            </a:pPr>
            <a:endParaRPr lang="ru-RU" sz="2500" dirty="0" smtClean="0"/>
          </a:p>
          <a:p>
            <a:pPr>
              <a:defRPr/>
            </a:pPr>
            <a:endParaRPr lang="ru-RU" sz="20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4081818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Название 1"/>
          <p:cNvSpPr>
            <a:spLocks noGrp="1"/>
          </p:cNvSpPr>
          <p:nvPr>
            <p:ph type="title"/>
          </p:nvPr>
        </p:nvSpPr>
        <p:spPr>
          <a:solidFill>
            <a:srgbClr val="FCD5B5"/>
          </a:solidFill>
        </p:spPr>
        <p:txBody>
          <a:bodyPr/>
          <a:lstStyle/>
          <a:p>
            <a:pPr algn="ctr"/>
            <a:r>
              <a:rPr lang="ru-RU" sz="3200" b="1" dirty="0">
                <a:latin typeface="+mn-lt"/>
                <a:ea typeface="SimSun-ExtB" pitchFamily="49" charset="-122"/>
              </a:rPr>
              <a:t>Пример игр </a:t>
            </a:r>
            <a:r>
              <a:rPr lang="ru-RU" sz="3200" b="1" dirty="0" smtClean="0">
                <a:latin typeface="+mn-lt"/>
                <a:ea typeface="SimSun-ExtB" pitchFamily="49" charset="-122"/>
              </a:rPr>
              <a:t>на </a:t>
            </a:r>
            <a:r>
              <a:rPr lang="ru-RU" sz="3200" b="1" dirty="0">
                <a:latin typeface="+mn-lt"/>
                <a:ea typeface="SimSun-ExtB" pitchFamily="49" charset="-122"/>
              </a:rPr>
              <a:t>развитие </a:t>
            </a:r>
            <a:r>
              <a:rPr lang="ru-RU" sz="3200" b="1" dirty="0" smtClean="0">
                <a:latin typeface="+mn-lt"/>
                <a:ea typeface="SimSun-ExtB" pitchFamily="49" charset="-122"/>
              </a:rPr>
              <a:t/>
            </a:r>
            <a:br>
              <a:rPr lang="ru-RU" sz="3200" b="1" dirty="0" smtClean="0">
                <a:latin typeface="+mn-lt"/>
                <a:ea typeface="SimSun-ExtB" pitchFamily="49" charset="-122"/>
              </a:rPr>
            </a:br>
            <a:r>
              <a:rPr lang="ru-RU" sz="3200" b="1" dirty="0" smtClean="0">
                <a:latin typeface="+mn-lt"/>
                <a:ea typeface="SimSun-ExtB" pitchFamily="49" charset="-122"/>
              </a:rPr>
              <a:t>различных </a:t>
            </a:r>
            <a:r>
              <a:rPr lang="ru-RU" sz="3200" b="1" dirty="0">
                <a:latin typeface="+mn-lt"/>
                <a:ea typeface="SimSun-ExtB" pitchFamily="49" charset="-122"/>
              </a:rPr>
              <a:t>свойств </a:t>
            </a:r>
            <a:r>
              <a:rPr lang="ru-RU" sz="3200" b="1" dirty="0" smtClean="0">
                <a:latin typeface="+mn-lt"/>
                <a:ea typeface="SimSun-ExtB" pitchFamily="49" charset="-122"/>
              </a:rPr>
              <a:t>внимания </a:t>
            </a:r>
            <a:endParaRPr lang="ru-RU" sz="3200" b="1" dirty="0">
              <a:latin typeface="+mn-lt"/>
              <a:ea typeface="SimSun-ExtB" pitchFamily="49" charset="-122"/>
            </a:endParaRPr>
          </a:p>
        </p:txBody>
      </p:sp>
      <p:sp>
        <p:nvSpPr>
          <p:cNvPr id="55298" name="Содержимое 2"/>
          <p:cNvSpPr>
            <a:spLocks noGrp="1"/>
          </p:cNvSpPr>
          <p:nvPr>
            <p:ph idx="1"/>
          </p:nvPr>
        </p:nvSpPr>
        <p:spPr>
          <a:xfrm>
            <a:off x="395288" y="1864659"/>
            <a:ext cx="8425983" cy="4383741"/>
          </a:xfrm>
        </p:spPr>
        <p:txBody>
          <a:bodyPr/>
          <a:lstStyle/>
          <a:p>
            <a:pPr algn="just">
              <a:buNone/>
            </a:pPr>
            <a:r>
              <a:rPr lang="ru-RU" sz="2500" dirty="0" smtClean="0"/>
              <a:t>    </a:t>
            </a:r>
          </a:p>
          <a:p>
            <a:pPr indent="374650" algn="just">
              <a:buNone/>
            </a:pPr>
            <a:r>
              <a:rPr lang="ru-RU" sz="2500" dirty="0" smtClean="0"/>
              <a:t>Для </a:t>
            </a:r>
            <a:r>
              <a:rPr lang="ru-RU" sz="2500" dirty="0"/>
              <a:t>развития различных свойств внимания (</a:t>
            </a:r>
            <a:r>
              <a:rPr lang="ru-RU" sz="2500" b="1" dirty="0"/>
              <a:t>объем, переключаемость и устойчивость внимания, его концентрация</a:t>
            </a:r>
            <a:r>
              <a:rPr lang="ru-RU" sz="2500" dirty="0"/>
              <a:t>) рекомендуем игровые упражнения. </a:t>
            </a:r>
            <a:endParaRPr lang="ru-RU" sz="2500" dirty="0" smtClean="0"/>
          </a:p>
          <a:p>
            <a:pPr indent="15875" algn="just">
              <a:buNone/>
            </a:pPr>
            <a:endParaRPr lang="ru-RU" sz="2500" dirty="0"/>
          </a:p>
          <a:p>
            <a:pPr indent="374650" algn="just">
              <a:buNone/>
            </a:pPr>
            <a:r>
              <a:rPr lang="ru-RU" sz="2500" dirty="0" smtClean="0"/>
              <a:t>Игровые </a:t>
            </a:r>
            <a:r>
              <a:rPr lang="ru-RU" sz="2500" dirty="0"/>
              <a:t>упражнения на развития внимания можно проводить с ребенком в любое время и в любых ситуациях, встраивая их в режимные моменты.</a:t>
            </a:r>
          </a:p>
          <a:p>
            <a:endParaRPr lang="ru-RU" sz="2400" dirty="0">
              <a:latin typeface="Tahoma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6395330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Название 1"/>
          <p:cNvSpPr>
            <a:spLocks noGrp="1"/>
          </p:cNvSpPr>
          <p:nvPr>
            <p:ph type="title"/>
          </p:nvPr>
        </p:nvSpPr>
        <p:spPr>
          <a:xfrm>
            <a:off x="618565" y="214313"/>
            <a:ext cx="8346047" cy="1198562"/>
          </a:xfrm>
          <a:solidFill>
            <a:srgbClr val="FCD5B5"/>
          </a:solidFill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+mn-lt"/>
              </a:rPr>
              <a:t>Пример игр на развитие </a:t>
            </a:r>
            <a:r>
              <a:rPr lang="ru-RU" sz="3200" b="1" dirty="0" smtClean="0">
                <a:latin typeface="+mn-lt"/>
              </a:rPr>
              <a:t/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latin typeface="+mn-lt"/>
              </a:rPr>
              <a:t>различных </a:t>
            </a:r>
            <a:r>
              <a:rPr lang="ru-RU" sz="3200" b="1" dirty="0">
                <a:latin typeface="+mn-lt"/>
              </a:rPr>
              <a:t>свойств </a:t>
            </a:r>
            <a:r>
              <a:rPr lang="ru-RU" sz="3200" b="1" dirty="0" smtClean="0">
                <a:latin typeface="+mn-lt"/>
              </a:rPr>
              <a:t>внимания</a:t>
            </a:r>
            <a:endParaRPr lang="ru-RU" sz="3200" b="1" dirty="0">
              <a:latin typeface="+mn-lt"/>
            </a:endParaRPr>
          </a:p>
        </p:txBody>
      </p:sp>
      <p:sp>
        <p:nvSpPr>
          <p:cNvPr id="57346" name="Содержимое 2"/>
          <p:cNvSpPr>
            <a:spLocks noGrp="1"/>
          </p:cNvSpPr>
          <p:nvPr>
            <p:ph idx="1"/>
          </p:nvPr>
        </p:nvSpPr>
        <p:spPr>
          <a:xfrm>
            <a:off x="323850" y="1730188"/>
            <a:ext cx="8640763" cy="4607859"/>
          </a:xfrm>
        </p:spPr>
        <p:txBody>
          <a:bodyPr/>
          <a:lstStyle/>
          <a:p>
            <a:pPr indent="463550" algn="just">
              <a:buNone/>
            </a:pPr>
            <a:r>
              <a:rPr lang="ru-RU" sz="2500" dirty="0" smtClean="0"/>
              <a:t>Развивать </a:t>
            </a:r>
            <a:r>
              <a:rPr lang="ru-RU" sz="2500" dirty="0"/>
              <a:t>способность быстро ориентироваться в изменяющейся </a:t>
            </a:r>
            <a:r>
              <a:rPr lang="ru-RU" sz="2500" dirty="0" smtClean="0"/>
              <a:t>ситуации -</a:t>
            </a:r>
            <a:r>
              <a:rPr lang="ru-RU" sz="2500" b="1" dirty="0" smtClean="0"/>
              <a:t> </a:t>
            </a:r>
            <a:r>
              <a:rPr lang="ru-RU" sz="2500" b="1" dirty="0"/>
              <a:t>переключаемость </a:t>
            </a:r>
            <a:r>
              <a:rPr lang="ru-RU" sz="2500" b="1" dirty="0" smtClean="0"/>
              <a:t>внимания </a:t>
            </a:r>
            <a:r>
              <a:rPr lang="ru-RU" sz="2500" dirty="0" smtClean="0"/>
              <a:t>-</a:t>
            </a:r>
            <a:r>
              <a:rPr lang="ru-RU" sz="2500" b="1" dirty="0" smtClean="0"/>
              <a:t>  </a:t>
            </a:r>
            <a:r>
              <a:rPr lang="ru-RU" sz="2500" dirty="0" smtClean="0"/>
              <a:t> </a:t>
            </a:r>
            <a:r>
              <a:rPr lang="ru-RU" sz="2500" dirty="0"/>
              <a:t>предлагаем с помощью следующих игр: «Найди пропущенное </a:t>
            </a:r>
            <a:r>
              <a:rPr lang="ru-RU" sz="2500" dirty="0" smtClean="0"/>
              <a:t>число </a:t>
            </a:r>
            <a:r>
              <a:rPr lang="ru-RU" sz="2500" dirty="0"/>
              <a:t>(букву, знак</a:t>
            </a:r>
            <a:r>
              <a:rPr lang="ru-RU" sz="2500" dirty="0" smtClean="0"/>
              <a:t>)», «Четвертый </a:t>
            </a:r>
            <a:r>
              <a:rPr lang="ru-RU" sz="2500" dirty="0"/>
              <a:t>лишний», «</a:t>
            </a:r>
            <a:r>
              <a:rPr lang="ru-RU" sz="2500" dirty="0" smtClean="0"/>
              <a:t>Съедобное – </a:t>
            </a:r>
            <a:r>
              <a:rPr lang="ru-RU" sz="2500" dirty="0"/>
              <a:t>несъедобное», «Зеркало» и др. </a:t>
            </a:r>
            <a:endParaRPr lang="ru-RU" sz="2500" dirty="0" smtClean="0"/>
          </a:p>
          <a:p>
            <a:pPr indent="15875" algn="just">
              <a:buNone/>
            </a:pPr>
            <a:endParaRPr lang="ru-RU" sz="2500" dirty="0" smtClean="0"/>
          </a:p>
          <a:p>
            <a:pPr indent="463550" algn="just">
              <a:buNone/>
            </a:pPr>
            <a:r>
              <a:rPr lang="ru-RU" sz="2500" dirty="0" smtClean="0"/>
              <a:t>Для </a:t>
            </a:r>
            <a:r>
              <a:rPr lang="ru-RU" sz="2500" dirty="0"/>
              <a:t>совершенствования такого свойства, как </a:t>
            </a:r>
            <a:r>
              <a:rPr lang="ru-RU" sz="2500" b="1" dirty="0"/>
              <a:t>объем внимания</a:t>
            </a:r>
            <a:r>
              <a:rPr lang="ru-RU" sz="2500" dirty="0"/>
              <a:t>, рекомендуем использовать следующие задания: «Моя любимая игрушка», </a:t>
            </a:r>
            <a:r>
              <a:rPr lang="ru-RU" sz="2500" dirty="0" smtClean="0"/>
              <a:t>«Мое </a:t>
            </a:r>
            <a:r>
              <a:rPr lang="ru-RU" sz="2500" dirty="0"/>
              <a:t>любимое блюдо», </a:t>
            </a:r>
            <a:r>
              <a:rPr lang="ru-RU" sz="2500" dirty="0" smtClean="0"/>
              <a:t>«Угадай</a:t>
            </a:r>
            <a:r>
              <a:rPr lang="ru-RU" sz="2500" dirty="0"/>
              <a:t>, кто?», </a:t>
            </a:r>
            <a:r>
              <a:rPr lang="ru-RU" sz="2500" dirty="0" smtClean="0"/>
              <a:t>«Запомни </a:t>
            </a:r>
            <a:r>
              <a:rPr lang="ru-RU" sz="2500" dirty="0"/>
              <a:t>как можно больше».</a:t>
            </a:r>
          </a:p>
          <a:p>
            <a:endParaRPr lang="ru-RU" sz="2400" dirty="0">
              <a:latin typeface="Tahoma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5741085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75732" y="193676"/>
            <a:ext cx="8060267" cy="788457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ru-RU" sz="3200" b="1" dirty="0" smtClean="0">
                <a:latin typeface="+mn-lt"/>
              </a:rPr>
              <a:t>Игровые технологии</a:t>
            </a:r>
            <a:endParaRPr lang="ru-RU" sz="32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0133" y="1100667"/>
            <a:ext cx="8720667" cy="5571065"/>
          </a:xfrm>
        </p:spPr>
        <p:txBody>
          <a:bodyPr/>
          <a:lstStyle/>
          <a:p>
            <a:pPr indent="15875" algn="just">
              <a:buNone/>
            </a:pPr>
            <a:endParaRPr lang="ru-RU" sz="2500" dirty="0" smtClean="0"/>
          </a:p>
          <a:p>
            <a:pPr indent="15875" algn="just">
              <a:buNone/>
            </a:pPr>
            <a:r>
              <a:rPr lang="ru-RU" sz="2500" dirty="0" smtClean="0"/>
              <a:t>Выделяют три класса игр (С.Л. Новоселова):</a:t>
            </a:r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/>
              <a:t>и</a:t>
            </a:r>
            <a:r>
              <a:rPr lang="ru-RU" sz="2500" dirty="0" smtClean="0"/>
              <a:t>гры, возникающие по инициативе ребенка (детей), – самодеятельные игры;</a:t>
            </a:r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 smtClean="0"/>
              <a:t>игры, возникающие по инициативе взрослого, внедряющего их с образовательной и воспитательной целью;</a:t>
            </a:r>
          </a:p>
          <a:p>
            <a:pPr marL="627063" indent="-268288" algn="just">
              <a:buFont typeface="Wingdings" pitchFamily="2" charset="2"/>
              <a:buChar char="§"/>
            </a:pPr>
            <a:r>
              <a:rPr lang="ru-RU" sz="2500" dirty="0" smtClean="0"/>
              <a:t>игры, идущие от исторически сложившихся традиций этноса, – народные игры, которые могут возникать по инициативе как взрослого, так и более старших детей.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928255747"/>
      </p:ext>
    </p:extLst>
  </p:cSld>
  <p:clrMapOvr>
    <a:masterClrMapping/>
  </p:clrMapOvr>
  <p:transition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solidFill>
            <a:srgbClr val="FCD5B5"/>
          </a:solidFill>
        </p:spPr>
        <p:txBody>
          <a:bodyPr>
            <a:noAutofit/>
          </a:bodyPr>
          <a:lstStyle/>
          <a:p>
            <a:r>
              <a:rPr lang="ru-RU" sz="3200" b="1" dirty="0" smtClean="0">
                <a:latin typeface="+mn-lt"/>
              </a:rPr>
              <a:t/>
            </a:r>
            <a:br>
              <a:rPr lang="ru-RU" sz="3200" b="1" dirty="0" smtClean="0">
                <a:latin typeface="+mn-lt"/>
              </a:rPr>
            </a:br>
            <a:r>
              <a:rPr lang="ru-RU" sz="3200" b="1" dirty="0" smtClean="0">
                <a:latin typeface="+mn-lt"/>
              </a:rPr>
              <a:t>Игры, возникающие по инициативе ребенка (детей), – самодеятельные игры:</a:t>
            </a:r>
            <a:br>
              <a:rPr lang="ru-RU" sz="3200" b="1" dirty="0" smtClean="0">
                <a:latin typeface="+mn-lt"/>
              </a:rPr>
            </a:br>
            <a:endParaRPr lang="ru-RU" sz="32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pPr marL="358775" indent="0" defTabSz="266700">
              <a:buNone/>
            </a:pPr>
            <a:r>
              <a:rPr lang="ru-RU" sz="2500" b="1" dirty="0" smtClean="0"/>
              <a:t>Игра-экспериментирование:</a:t>
            </a:r>
          </a:p>
          <a:p>
            <a:pPr marL="358775" indent="268288" defTabSz="266700">
              <a:buFont typeface="Wingdings" pitchFamily="2" charset="2"/>
              <a:buChar char="§"/>
            </a:pPr>
            <a:r>
              <a:rPr lang="ru-RU" sz="2500" dirty="0" smtClean="0"/>
              <a:t>с природными объектами;</a:t>
            </a:r>
          </a:p>
          <a:p>
            <a:pPr marL="358775" indent="268288" defTabSz="266700">
              <a:buFont typeface="Wingdings" pitchFamily="2" charset="2"/>
              <a:buChar char="§"/>
            </a:pPr>
            <a:r>
              <a:rPr lang="ru-RU" sz="2500" dirty="0" smtClean="0"/>
              <a:t>со специальными игрушками для исследования;</a:t>
            </a:r>
          </a:p>
          <a:p>
            <a:pPr marL="358775" indent="268288" defTabSz="266700">
              <a:buFont typeface="Wingdings" pitchFamily="2" charset="2"/>
              <a:buChar char="§"/>
            </a:pPr>
            <a:r>
              <a:rPr lang="ru-RU" sz="2500" dirty="0" smtClean="0"/>
              <a:t>с животными.</a:t>
            </a:r>
          </a:p>
          <a:p>
            <a:pPr marL="358775" indent="0" defTabSz="266700">
              <a:buNone/>
            </a:pPr>
            <a:endParaRPr lang="ru-RU" sz="2500" b="1" dirty="0" smtClean="0"/>
          </a:p>
          <a:p>
            <a:pPr marL="358775" indent="0" defTabSz="266700">
              <a:buNone/>
            </a:pPr>
            <a:r>
              <a:rPr lang="ru-RU" sz="2500" b="1" dirty="0" smtClean="0"/>
              <a:t>Самостоятельные сюжетные игры:</a:t>
            </a:r>
          </a:p>
          <a:p>
            <a:pPr marL="358775" indent="268288" defTabSz="266700">
              <a:buFont typeface="Wingdings" pitchFamily="2" charset="2"/>
              <a:buChar char="§"/>
            </a:pPr>
            <a:r>
              <a:rPr lang="ru-RU" sz="2500" dirty="0" err="1" smtClean="0"/>
              <a:t>сюжетно-отобразительно-ролевые</a:t>
            </a:r>
            <a:r>
              <a:rPr lang="ru-RU" sz="2500" dirty="0" smtClean="0"/>
              <a:t>;</a:t>
            </a:r>
          </a:p>
          <a:p>
            <a:pPr marL="358775" indent="268288" defTabSz="266700">
              <a:buFont typeface="Wingdings" pitchFamily="2" charset="2"/>
              <a:buChar char="§"/>
            </a:pPr>
            <a:r>
              <a:rPr lang="ru-RU" sz="2500" dirty="0" smtClean="0"/>
              <a:t>режиссерские;</a:t>
            </a:r>
          </a:p>
          <a:p>
            <a:pPr marL="358775" indent="268288" defTabSz="266700">
              <a:buFont typeface="Wingdings" pitchFamily="2" charset="2"/>
              <a:buChar char="§"/>
            </a:pPr>
            <a:r>
              <a:rPr lang="ru-RU" sz="2500" dirty="0" smtClean="0"/>
              <a:t>театрализованные.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702376320"/>
      </p:ext>
    </p:extLst>
  </p:cSld>
  <p:clrMapOvr>
    <a:masterClrMapping/>
  </p:clrMapOvr>
  <p:transition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447800"/>
          </a:xfrm>
          <a:solidFill>
            <a:srgbClr val="FCD5B5"/>
          </a:solidFill>
        </p:spPr>
        <p:txBody>
          <a:bodyPr>
            <a:normAutofit fontScale="90000"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600" b="1" dirty="0" smtClean="0">
                <a:latin typeface="+mn-lt"/>
              </a:rPr>
              <a:t>Игры, возникающие по инициативе взрослого, внедряющего их с образовательной и воспитательной целью:</a:t>
            </a:r>
            <a:r>
              <a:rPr lang="ru-RU" sz="3200" dirty="0" smtClean="0">
                <a:latin typeface="+mn-lt"/>
              </a:rPr>
              <a:t/>
            </a:r>
            <a:br>
              <a:rPr lang="ru-RU" sz="3200" dirty="0" smtClean="0">
                <a:latin typeface="+mn-lt"/>
              </a:rPr>
            </a:br>
            <a:endParaRPr lang="ru-RU" sz="32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199" y="1810871"/>
            <a:ext cx="8449733" cy="4828107"/>
          </a:xfrm>
        </p:spPr>
        <p:txBody>
          <a:bodyPr>
            <a:normAutofit fontScale="92500" lnSpcReduction="20000"/>
          </a:bodyPr>
          <a:lstStyle/>
          <a:p>
            <a:pPr marL="358775" indent="0">
              <a:buNone/>
            </a:pPr>
            <a:r>
              <a:rPr lang="ru-RU" sz="2700" b="1" dirty="0" smtClean="0"/>
              <a:t>Игры обучающие:</a:t>
            </a:r>
          </a:p>
          <a:p>
            <a:pPr marL="627063" indent="-268288">
              <a:buFont typeface="Wingdings" pitchFamily="2" charset="2"/>
              <a:buChar char="§"/>
            </a:pPr>
            <a:r>
              <a:rPr lang="ru-RU" sz="2700" dirty="0" smtClean="0"/>
              <a:t>дидактические;</a:t>
            </a:r>
          </a:p>
          <a:p>
            <a:pPr marL="627063" indent="-268288">
              <a:buFont typeface="Wingdings" pitchFamily="2" charset="2"/>
              <a:buChar char="§"/>
            </a:pPr>
            <a:r>
              <a:rPr lang="ru-RU" sz="2700" dirty="0" smtClean="0"/>
              <a:t>сюжетно-дидактические;</a:t>
            </a:r>
          </a:p>
          <a:p>
            <a:pPr marL="627063" indent="-268288">
              <a:buFont typeface="Wingdings" pitchFamily="2" charset="2"/>
              <a:buChar char="§"/>
            </a:pPr>
            <a:r>
              <a:rPr lang="ru-RU" sz="2700" dirty="0" smtClean="0"/>
              <a:t>подвижные.</a:t>
            </a:r>
          </a:p>
          <a:p>
            <a:pPr marL="358775" indent="0">
              <a:buNone/>
            </a:pP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err="1" smtClean="0"/>
              <a:t>Досуговые</a:t>
            </a:r>
            <a:r>
              <a:rPr lang="ru-RU" sz="2700" b="1" dirty="0" smtClean="0"/>
              <a:t> игры:</a:t>
            </a:r>
          </a:p>
          <a:p>
            <a:pPr marL="717550" indent="-358775">
              <a:buFont typeface="Wingdings" pitchFamily="2" charset="2"/>
              <a:buChar char="§"/>
            </a:pPr>
            <a:r>
              <a:rPr lang="ru-RU" sz="2700" dirty="0" smtClean="0"/>
              <a:t>игры-забавы;</a:t>
            </a:r>
          </a:p>
          <a:p>
            <a:pPr marL="717550" indent="-358775">
              <a:buFont typeface="Wingdings" pitchFamily="2" charset="2"/>
              <a:buChar char="§"/>
            </a:pPr>
            <a:r>
              <a:rPr lang="ru-RU" sz="2700" dirty="0" smtClean="0"/>
              <a:t>игры-развлечения;</a:t>
            </a:r>
          </a:p>
          <a:p>
            <a:pPr marL="717550" indent="-358775">
              <a:buFont typeface="Wingdings" pitchFamily="2" charset="2"/>
              <a:buChar char="§"/>
            </a:pPr>
            <a:r>
              <a:rPr lang="ru-RU" sz="2700" dirty="0" smtClean="0"/>
              <a:t>интеллектуальные;</a:t>
            </a:r>
          </a:p>
          <a:p>
            <a:pPr marL="717550" indent="-358775">
              <a:buFont typeface="Wingdings" pitchFamily="2" charset="2"/>
              <a:buChar char="§"/>
            </a:pPr>
            <a:r>
              <a:rPr lang="ru-RU" sz="2700" dirty="0" smtClean="0"/>
              <a:t>празднично-карнавальные;</a:t>
            </a:r>
          </a:p>
          <a:p>
            <a:pPr marL="717550" indent="-358775">
              <a:buFont typeface="Wingdings" pitchFamily="2" charset="2"/>
              <a:buChar char="§"/>
            </a:pPr>
            <a:r>
              <a:rPr lang="ru-RU" sz="2700" dirty="0" smtClean="0"/>
              <a:t>театрально-постановочные;</a:t>
            </a:r>
          </a:p>
          <a:p>
            <a:pPr marL="717550" indent="-358775">
              <a:buFont typeface="Wingdings" pitchFamily="2" charset="2"/>
              <a:buChar char="§"/>
            </a:pPr>
            <a:r>
              <a:rPr lang="ru-RU" sz="2700" dirty="0" smtClean="0"/>
              <a:t>компьютерные.</a:t>
            </a:r>
          </a:p>
          <a:p>
            <a:pPr marL="0" indent="0">
              <a:buNone/>
            </a:pPr>
            <a:endParaRPr lang="ru-RU" b="1" dirty="0" smtClean="0"/>
          </a:p>
          <a:p>
            <a:endParaRPr lang="ru-RU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93281633"/>
      </p:ext>
    </p:extLst>
  </p:cSld>
  <p:clrMapOvr>
    <a:masterClrMapping/>
  </p:clrMapOvr>
  <p:transition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84093" y="253388"/>
            <a:ext cx="8185773" cy="2232211"/>
          </a:xfrm>
          <a:solidFill>
            <a:srgbClr val="FCD5B5"/>
          </a:solidFill>
        </p:spPr>
        <p:txBody>
          <a:bodyPr>
            <a:normAutofit fontScale="90000"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3600" b="1" dirty="0" smtClean="0"/>
              <a:t>Игры, идущие от исторически сложившихся традиций этноса, - народные игры, которые могут возникать по инициативе как взрослого, так и более старших детей: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5601" y="2652888"/>
            <a:ext cx="8246533" cy="3947407"/>
          </a:xfrm>
        </p:spPr>
        <p:txBody>
          <a:bodyPr/>
          <a:lstStyle/>
          <a:p>
            <a:pPr>
              <a:buNone/>
            </a:pPr>
            <a:r>
              <a:rPr lang="ru-RU" sz="2500" b="1" dirty="0" smtClean="0"/>
              <a:t>Традиционные или народные:</a:t>
            </a:r>
          </a:p>
          <a:p>
            <a:pPr>
              <a:buFont typeface="Wingdings" pitchFamily="2" charset="2"/>
              <a:buChar char="§"/>
            </a:pPr>
            <a:r>
              <a:rPr lang="ru-RU" sz="2500" dirty="0" smtClean="0"/>
              <a:t>обрядовые (семейные, сезонные, культовые);</a:t>
            </a:r>
          </a:p>
          <a:p>
            <a:pPr>
              <a:buFont typeface="Wingdings" pitchFamily="2" charset="2"/>
              <a:buChar char="§"/>
            </a:pPr>
            <a:r>
              <a:rPr lang="ru-RU" sz="2500" dirty="0" err="1" smtClean="0"/>
              <a:t>тренинговые</a:t>
            </a:r>
            <a:r>
              <a:rPr lang="ru-RU" sz="2500" dirty="0" smtClean="0"/>
              <a:t> (интеллектуальные, сенсомоторные, адаптивные);</a:t>
            </a:r>
          </a:p>
          <a:p>
            <a:pPr>
              <a:buFont typeface="Wingdings" pitchFamily="2" charset="2"/>
              <a:buChar char="§"/>
            </a:pPr>
            <a:r>
              <a:rPr lang="ru-RU" sz="2500" dirty="0" err="1" smtClean="0"/>
              <a:t>досуговые</a:t>
            </a:r>
            <a:r>
              <a:rPr lang="ru-RU" sz="2500" dirty="0" smtClean="0"/>
              <a:t> (игрища, тихие игры, игры-забавы).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195618527"/>
      </p:ext>
    </p:extLst>
  </p:cSld>
  <p:clrMapOvr>
    <a:masterClrMapping/>
  </p:clrMapOvr>
  <p:transition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/>
          </a:bodyPr>
          <a:lstStyle/>
          <a:p>
            <a:r>
              <a:rPr lang="ru-RU" sz="3600" b="1" dirty="0">
                <a:latin typeface="+mn-lt"/>
              </a:rPr>
              <a:t>Игровые воспитательные технологии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15875">
              <a:buNone/>
            </a:pPr>
            <a:endParaRPr lang="ru-RU" dirty="0" smtClean="0"/>
          </a:p>
          <a:p>
            <a:pPr indent="15875">
              <a:buNone/>
            </a:pPr>
            <a:r>
              <a:rPr lang="ru-RU" sz="2500" dirty="0" smtClean="0"/>
              <a:t>«</a:t>
            </a:r>
            <a:r>
              <a:rPr lang="ru-RU" sz="2500" dirty="0"/>
              <a:t>Игра – деятельность, в которой </a:t>
            </a:r>
            <a:r>
              <a:rPr lang="ru-RU" sz="2500" dirty="0" smtClean="0"/>
              <a:t>формируется и </a:t>
            </a:r>
            <a:r>
              <a:rPr lang="ru-RU" sz="2500" dirty="0"/>
              <a:t>совершенствуется самоуправление поведением» </a:t>
            </a:r>
            <a:endParaRPr lang="ru-RU" sz="2500" dirty="0" smtClean="0"/>
          </a:p>
          <a:p>
            <a:pPr indent="15875" algn="r">
              <a:buNone/>
            </a:pPr>
            <a:r>
              <a:rPr lang="ru-RU" sz="2500" dirty="0" smtClean="0"/>
              <a:t>                                                                      (</a:t>
            </a:r>
            <a:r>
              <a:rPr lang="ru-RU" sz="2500" dirty="0"/>
              <a:t>Д.Б. </a:t>
            </a:r>
            <a:r>
              <a:rPr lang="ru-RU" sz="2500" dirty="0" err="1"/>
              <a:t>Эльконин</a:t>
            </a:r>
            <a:r>
              <a:rPr lang="ru-RU" sz="2500" dirty="0" smtClean="0"/>
              <a:t>).</a:t>
            </a:r>
            <a:r>
              <a:rPr lang="ru-RU" sz="2500" dirty="0" smtClean="0">
                <a:solidFill>
                  <a:srgbClr val="000090"/>
                </a:solidFill>
              </a:rPr>
              <a:t/>
            </a:r>
            <a:br>
              <a:rPr lang="ru-RU" sz="2500" dirty="0" smtClean="0">
                <a:solidFill>
                  <a:srgbClr val="000090"/>
                </a:solidFill>
              </a:rPr>
            </a:b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031957037"/>
      </p:ext>
    </p:extLst>
  </p:cSld>
  <p:clrMapOvr>
    <a:masterClrMapping/>
  </p:clrMapOvr>
  <p:transition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Название 1"/>
          <p:cNvSpPr>
            <a:spLocks noGrp="1"/>
          </p:cNvSpPr>
          <p:nvPr>
            <p:ph type="title"/>
          </p:nvPr>
        </p:nvSpPr>
        <p:spPr>
          <a:xfrm>
            <a:off x="350889" y="138323"/>
            <a:ext cx="8148586" cy="99806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kumimoji="0" lang="ru-RU" sz="3200" b="1" dirty="0" smtClean="0">
                <a:latin typeface="+mn-lt"/>
                <a:cs typeface="Lucida Grande CY"/>
              </a:rPr>
              <a:t>ФГОС ДО. Основные </a:t>
            </a:r>
            <a:r>
              <a:rPr kumimoji="0" lang="ru-RU" sz="3200" b="1" dirty="0">
                <a:latin typeface="+mn-lt"/>
                <a:cs typeface="Lucida Grande CY"/>
              </a:rPr>
              <a:t>позиции обновления </a:t>
            </a:r>
            <a:r>
              <a:rPr kumimoji="0" lang="ru-RU" sz="3200" b="1" dirty="0" smtClean="0">
                <a:latin typeface="+mn-lt"/>
                <a:cs typeface="Lucida Grande CY"/>
              </a:rPr>
              <a:t> </a:t>
            </a:r>
            <a:r>
              <a:rPr kumimoji="0" lang="ru-RU" sz="3200" b="1" dirty="0">
                <a:latin typeface="+mn-lt"/>
                <a:cs typeface="Lucida Grande CY"/>
              </a:rPr>
              <a:t>образовательного процесса</a:t>
            </a:r>
            <a:endParaRPr lang="ru-RU" sz="3200" dirty="0">
              <a:latin typeface="+mn-lt"/>
              <a:cs typeface="Lucida Grande CY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0889" y="1326775"/>
            <a:ext cx="8240661" cy="4993343"/>
          </a:xfrm>
        </p:spPr>
        <p:txBody>
          <a:bodyPr>
            <a:noAutofit/>
          </a:bodyPr>
          <a:lstStyle/>
          <a:p>
            <a:pPr indent="15875" algn="just">
              <a:buFont typeface="Wingdings" pitchFamily="2" charset="2"/>
              <a:buChar char="§"/>
              <a:defRPr/>
            </a:pPr>
            <a:endParaRPr lang="ru-RU" sz="2500" dirty="0" smtClean="0">
              <a:cs typeface="Geneva CY"/>
            </a:endParaRPr>
          </a:p>
          <a:p>
            <a:pPr marL="627063" indent="-358775" algn="just">
              <a:buFont typeface="Wingdings" pitchFamily="2" charset="2"/>
              <a:buChar char="§"/>
              <a:defRPr/>
            </a:pPr>
            <a:r>
              <a:rPr lang="ru-RU" sz="2500" dirty="0" smtClean="0">
                <a:cs typeface="Geneva CY"/>
              </a:rPr>
              <a:t>Профессиональное </a:t>
            </a:r>
            <a:r>
              <a:rPr lang="ru-RU" sz="2500" dirty="0">
                <a:cs typeface="Geneva CY"/>
              </a:rPr>
              <a:t>взаимодействия педагогов с </a:t>
            </a:r>
            <a:r>
              <a:rPr lang="ru-RU" sz="2500" dirty="0" smtClean="0">
                <a:cs typeface="Geneva CY"/>
              </a:rPr>
              <a:t>детьми. Использование интерактивных технологий.</a:t>
            </a:r>
            <a:endParaRPr lang="ru-RU" sz="2500" dirty="0">
              <a:cs typeface="Geneva CY"/>
            </a:endParaRPr>
          </a:p>
          <a:p>
            <a:pPr marL="627063" indent="-358775" algn="just">
              <a:buFont typeface="Wingdings" pitchFamily="2" charset="2"/>
              <a:buChar char="§"/>
              <a:defRPr/>
            </a:pPr>
            <a:r>
              <a:rPr lang="ru-RU" sz="2500" dirty="0" smtClean="0">
                <a:cs typeface="Geneva CY"/>
              </a:rPr>
              <a:t>Психологическое </a:t>
            </a:r>
            <a:r>
              <a:rPr lang="ru-RU" sz="2500" dirty="0">
                <a:cs typeface="Geneva CY"/>
              </a:rPr>
              <a:t>сопровождение образовательного </a:t>
            </a:r>
            <a:r>
              <a:rPr lang="ru-RU" sz="2500" dirty="0" smtClean="0">
                <a:cs typeface="Geneva CY"/>
              </a:rPr>
              <a:t>процесса. </a:t>
            </a:r>
            <a:endParaRPr lang="ru-RU" sz="2500" dirty="0">
              <a:cs typeface="Geneva CY"/>
            </a:endParaRPr>
          </a:p>
          <a:p>
            <a:pPr marL="627063" indent="-358775" algn="just">
              <a:buFont typeface="Wingdings" pitchFamily="2" charset="2"/>
              <a:buChar char="§"/>
              <a:defRPr/>
            </a:pPr>
            <a:r>
              <a:rPr lang="ru-RU" sz="2500" dirty="0" smtClean="0">
                <a:cs typeface="Geneva CY"/>
              </a:rPr>
              <a:t>Четкая организация взаимодействия специалистов. </a:t>
            </a:r>
          </a:p>
          <a:p>
            <a:pPr marL="627063" indent="-358775" algn="just">
              <a:buFont typeface="Wingdings" pitchFamily="2" charset="2"/>
              <a:buChar char="§"/>
              <a:defRPr/>
            </a:pPr>
            <a:r>
              <a:rPr lang="ru-RU" sz="2500" dirty="0" smtClean="0">
                <a:cs typeface="Geneva CY"/>
              </a:rPr>
              <a:t>Создание эффективных механизмов социального партнерства с семьями воспитанников</a:t>
            </a:r>
            <a:r>
              <a:rPr lang="ru-RU" sz="2500" dirty="0" smtClean="0"/>
              <a:t> </a:t>
            </a:r>
            <a:r>
              <a:rPr lang="ru-RU" sz="2500" dirty="0"/>
              <a:t>(ориентация на семью и ценности семейных отношений</a:t>
            </a:r>
            <a:r>
              <a:rPr lang="ru-RU" sz="2500" dirty="0" smtClean="0"/>
              <a:t>).</a:t>
            </a:r>
            <a:endParaRPr lang="ru-RU" sz="2500" dirty="0"/>
          </a:p>
          <a:p>
            <a:pPr marL="627063" indent="-358775" algn="just">
              <a:buFont typeface="Wingdings" pitchFamily="2" charset="2"/>
              <a:buChar char="§"/>
              <a:defRPr/>
            </a:pPr>
            <a:r>
              <a:rPr lang="ru-RU" sz="2500" dirty="0" smtClean="0">
                <a:cs typeface="Geneva CY"/>
              </a:rPr>
              <a:t>Активное взаимодействие с различными социальными институтами: учреждениями культуры, спорта и т. д.</a:t>
            </a:r>
            <a:endParaRPr lang="ru-RU" sz="25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6763" y="6373866"/>
            <a:ext cx="1771650" cy="26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037713946"/>
      </p:ext>
    </p:extLst>
  </p:cSld>
  <p:clrMapOvr>
    <a:masterClrMapping/>
  </p:clrMapOvr>
  <p:transition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272165" y="1035586"/>
            <a:ext cx="8414635" cy="1245111"/>
          </a:xfrm>
        </p:spPr>
        <p:txBody>
          <a:bodyPr>
            <a:normAutofit/>
          </a:bodyPr>
          <a:lstStyle/>
          <a:p>
            <a:pPr algn="ctr"/>
            <a:r>
              <a:rPr kumimoji="0" lang="ru-RU" sz="5400" b="1" dirty="0">
                <a:latin typeface="Cambria" pitchFamily="18" charset="0"/>
              </a:rPr>
              <a:t>Спасибо за </a:t>
            </a:r>
            <a:r>
              <a:rPr kumimoji="0" lang="ru-RU" sz="5400" b="1" dirty="0" smtClean="0">
                <a:latin typeface="Cambria" pitchFamily="18" charset="0"/>
              </a:rPr>
              <a:t>внимание!</a:t>
            </a:r>
            <a:endParaRPr kumimoji="0" lang="ru-RU" sz="5400" dirty="0">
              <a:latin typeface="Cambria" pitchFamily="18" charset="0"/>
            </a:endParaRPr>
          </a:p>
        </p:txBody>
      </p:sp>
      <p:sp>
        <p:nvSpPr>
          <p:cNvPr id="51202" name="Содержимое 2"/>
          <p:cNvSpPr>
            <a:spLocks noGrp="1"/>
          </p:cNvSpPr>
          <p:nvPr>
            <p:ph idx="1"/>
          </p:nvPr>
        </p:nvSpPr>
        <p:spPr>
          <a:xfrm>
            <a:off x="272165" y="2280697"/>
            <a:ext cx="4840281" cy="892368"/>
          </a:xfrm>
        </p:spPr>
        <p:txBody>
          <a:bodyPr>
            <a:normAutofit/>
          </a:bodyPr>
          <a:lstStyle/>
          <a:p>
            <a:pPr algn="ctr">
              <a:buFont typeface="Wingdings" charset="0"/>
              <a:buNone/>
            </a:pPr>
            <a:r>
              <a:rPr kumimoji="0" lang="ru-RU" sz="3600" b="1" dirty="0" smtClean="0">
                <a:latin typeface="Cambria" pitchFamily="18" charset="0"/>
              </a:rPr>
              <a:t>Желаем успехов!</a:t>
            </a:r>
            <a:endParaRPr kumimoji="0" lang="ru-RU" sz="3600" b="1" dirty="0">
              <a:latin typeface="Cambria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13532" y="5849639"/>
            <a:ext cx="5274881" cy="789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436611" y="5480892"/>
            <a:ext cx="805739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152044962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</Template>
  <TotalTime>1192</TotalTime>
  <Words>4341</Words>
  <Application>Microsoft Office PowerPoint</Application>
  <PresentationFormat>Экран (4:3)</PresentationFormat>
  <Paragraphs>402</Paragraphs>
  <Slides>78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78</vt:i4>
      </vt:variant>
    </vt:vector>
  </HeadingPairs>
  <TitlesOfParts>
    <vt:vector size="79" baseType="lpstr">
      <vt:lpstr>Тема Office</vt:lpstr>
      <vt:lpstr>Вебинар «Реализация ФГОС ДО. Интерактивные технологии в работе с детьми дошкольного возраста»</vt:lpstr>
      <vt:lpstr>Реализация ФГОС ДО  в образовательном процессе  ДОО</vt:lpstr>
      <vt:lpstr>Реализация ФГОС ДО  в образовательном процессе  ДОО</vt:lpstr>
      <vt:lpstr>Реализация ФГОС ДО  в образовательном процессе  ДОО</vt:lpstr>
      <vt:lpstr>Реализация ФГОС ДО  в образовательном процессе  ДОО</vt:lpstr>
      <vt:lpstr>Реализация ФГОС ДО  в образовательном процессе  ДОО</vt:lpstr>
      <vt:lpstr>Реализация ФГОС ДО  в образовательном процессе  ДОО</vt:lpstr>
      <vt:lpstr>Реализация ФГОС ДО  в образовательном процессе  ДОО</vt:lpstr>
      <vt:lpstr>Реализация ФГОС ДО  в образовательном процессе  ДОО</vt:lpstr>
      <vt:lpstr>Интерактивные технологии  в работе с дошкольниками</vt:lpstr>
      <vt:lpstr>Интерактивные технологии  в работе с дошкольниками </vt:lpstr>
      <vt:lpstr>Структура педагогической технологии  </vt:lpstr>
      <vt:lpstr>Интерактивное обучение</vt:lpstr>
      <vt:lpstr>Интерактивные технологии  в работе с дошкольниками</vt:lpstr>
      <vt:lpstr>Интерактивный метод</vt:lpstr>
      <vt:lpstr> Интерактивные технологии   в работе с дошкольниками </vt:lpstr>
      <vt:lpstr>Рассмотрим классификационные параметры интерактивных педагогических технологий:</vt:lpstr>
      <vt:lpstr>Концептуальные позиции использования интегративных технологий:</vt:lpstr>
      <vt:lpstr>Интерактивные технологии  в работе с дошкольниками</vt:lpstr>
      <vt:lpstr>Технология ИКТ</vt:lpstr>
      <vt:lpstr>Технология ИКТ</vt:lpstr>
      <vt:lpstr>Технология ИКТ</vt:lpstr>
      <vt:lpstr>  Основные принципы использования ИТ  в образовательном процессе  </vt:lpstr>
      <vt:lpstr>Безопасность детей в Интернете</vt:lpstr>
      <vt:lpstr>КОМПЛЕКСНОЕ ИСПОЛЬЗОВАНИЕ  ИНФОРМАЦИОННЫХ ТЕХНОЛОГИЙ  В РАЗЛИЧНЫХ ВИДАХ  ДЕЯТЕЛЬНОСТИ  СПОСОБСТВУЕТ  ЛИЧНОСТНОМУ РАЗВИТИЮ,  ПОВЫШАЕТ МОТИВАЦИЮ, РАЗВИВАЕТ  СПОСОБНОСТИ ДЕТЕЙ  </vt:lpstr>
      <vt:lpstr>Слайд 26</vt:lpstr>
      <vt:lpstr>Слайд 27</vt:lpstr>
      <vt:lpstr>Слайд 28</vt:lpstr>
      <vt:lpstr>Слайд 29</vt:lpstr>
      <vt:lpstr>Интерактивные технологии  в работе с дошкольниками</vt:lpstr>
      <vt:lpstr>Проектные технологии.  Развитие исследовательских умений</vt:lpstr>
      <vt:lpstr> Проектные технологии.  Развитие исследовательских умений </vt:lpstr>
      <vt:lpstr>Актуальность использования  проектной деятельности</vt:lpstr>
      <vt:lpstr> Основные виды проектной деятельности </vt:lpstr>
      <vt:lpstr> Исследовательская проектная деятельность </vt:lpstr>
      <vt:lpstr>Творческая проектная деятельность</vt:lpstr>
      <vt:lpstr>Нормативная проектная деятельность</vt:lpstr>
      <vt:lpstr>Слайд 38</vt:lpstr>
      <vt:lpstr>Интерактивные технологии  в работе с дошкольниками</vt:lpstr>
      <vt:lpstr>ТРИЗ – теория решения  изобретательных задач </vt:lpstr>
      <vt:lpstr>ТРИЗ – теория решения  изобретательных задач </vt:lpstr>
      <vt:lpstr> Принципы построения занятий по ТРИЗ: </vt:lpstr>
      <vt:lpstr>ТРИЗ – теория решения  изобретательных задач </vt:lpstr>
      <vt:lpstr>Специальные игры </vt:lpstr>
      <vt:lpstr>Специальные игры </vt:lpstr>
      <vt:lpstr>Специальные игры </vt:lpstr>
      <vt:lpstr>ТРИЗ – теория решения  изобретательных задач </vt:lpstr>
      <vt:lpstr>Интерактивные технологии в работе с дошкольниками</vt:lpstr>
      <vt:lpstr>Здоровьесберегающие технологии  как необходимое условие повышения качества образования</vt:lpstr>
      <vt:lpstr> Здоровьесберегающие  образовательные технологии </vt:lpstr>
      <vt:lpstr>  Виды здоровьесберегающих технологий </vt:lpstr>
      <vt:lpstr>Организация  медико-профилактической работы</vt:lpstr>
      <vt:lpstr>Организация  физкультурно-оздоровительной работы </vt:lpstr>
      <vt:lpstr> Технологии сохранения  и стимулирования здоровья </vt:lpstr>
      <vt:lpstr>Технологии сохранения  и стимулирования здоровья </vt:lpstr>
      <vt:lpstr>Технологии сохранения  и стимулирования здоровья </vt:lpstr>
      <vt:lpstr>Технологии сохранения  и стимулирования здоровья </vt:lpstr>
      <vt:lpstr>Технологии сохранения  и стимулирования здоровья </vt:lpstr>
      <vt:lpstr>Слайд 59</vt:lpstr>
      <vt:lpstr>Интерактивные технологии  в работе с дошкольниками</vt:lpstr>
      <vt:lpstr>Технология детского дизайна</vt:lpstr>
      <vt:lpstr>Технология детского дизайна</vt:lpstr>
      <vt:lpstr>Технология детского дизайна</vt:lpstr>
      <vt:lpstr>Развитие детей  в процессе дизайнерской деятельности</vt:lpstr>
      <vt:lpstr>Руководство развитием  дизайнерской деятельности детей </vt:lpstr>
      <vt:lpstr>Руководство развитием  дизайнерской деятельности детей </vt:lpstr>
      <vt:lpstr>Технология детского дизайна (примеры)</vt:lpstr>
      <vt:lpstr>Интерактивные технологии  в работе с дошкольниками</vt:lpstr>
      <vt:lpstr>Игровые технологии  в работе с дошкольниками</vt:lpstr>
      <vt:lpstr>Пример игр на развитие  различных свойств внимания </vt:lpstr>
      <vt:lpstr>Пример игр на развитие  различных свойств внимания</vt:lpstr>
      <vt:lpstr>Игровые технологии</vt:lpstr>
      <vt:lpstr> Игры, возникающие по инициативе ребенка (детей), – самодеятельные игры: </vt:lpstr>
      <vt:lpstr> Игры, возникающие по инициативе взрослого, внедряющего их с образовательной и воспитательной целью: </vt:lpstr>
      <vt:lpstr> Игры, идущие от исторически сложившихся традиций этноса, - народные игры, которые могут возникать по инициативе как взрослого, так и более старших детей: </vt:lpstr>
      <vt:lpstr>Игровые воспитательные технологии</vt:lpstr>
      <vt:lpstr>ФГОС ДО. Основные позиции обновления  образовательного процесса</vt:lpstr>
      <vt:lpstr>Спасибо за внимание!</vt:lpstr>
    </vt:vector>
  </TitlesOfParts>
  <Company>k.belaya@yandex.ru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Реализация ФГОС ДО. Интерактивные технологии в работе с дошкольниками.</dc:title>
  <dc:creator>Ксения Белая</dc:creator>
  <cp:lastModifiedBy>aVorozhtsova</cp:lastModifiedBy>
  <cp:revision>175</cp:revision>
  <dcterms:created xsi:type="dcterms:W3CDTF">2016-01-29T08:19:11Z</dcterms:created>
  <dcterms:modified xsi:type="dcterms:W3CDTF">2016-09-27T12:40:20Z</dcterms:modified>
</cp:coreProperties>
</file>