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5" r:id="rId6"/>
    <p:sldId id="262" r:id="rId7"/>
    <p:sldId id="266" r:id="rId8"/>
    <p:sldId id="263" r:id="rId9"/>
    <p:sldId id="264" r:id="rId10"/>
    <p:sldId id="259" r:id="rId11"/>
    <p:sldId id="267" r:id="rId12"/>
    <p:sldId id="268" r:id="rId13"/>
    <p:sldId id="269" r:id="rId14"/>
    <p:sldId id="270" r:id="rId15"/>
    <p:sldId id="276" r:id="rId16"/>
    <p:sldId id="272" r:id="rId17"/>
    <p:sldId id="273" r:id="rId18"/>
    <p:sldId id="275" r:id="rId19"/>
    <p:sldId id="27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36B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C23E7-E5E0-493E-8E5C-2E13315BB223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7489-B83C-4ABC-9C47-8ECA742068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5412E-8A9A-4931-A51A-64F7681A55C3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CB7AB-D4EB-4A18-A2C1-2209EAAE08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0A60D-1429-45BE-ABB9-F059E5D894B1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41A38-58F5-4B89-8121-79EB761A64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B33EF-41C2-43EF-B4E1-C4B5A9078C6D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A529B-F3CF-458C-BDBC-FFC0697D8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C7B38-1FB3-401A-91E8-BCF0E78D2AFC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5438C-D9D9-42AA-8970-955469FA7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91895-9A50-49D4-82DF-75E5EDF68C1D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E09D2-D455-4BDE-BD90-2FA8107387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5C0B9-4ADF-42DE-A4EC-4CF779352DB3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DEB3A-853F-4C52-A9A1-9E89948341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B0FA3-04B7-42C4-BD2B-52FBC5939885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D1D92-E883-4383-B185-2B90F6B85D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E7D12-96A1-415E-B440-6832602E7C64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55CAC-408B-4325-9FC8-68573A4C38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923C7-313D-453B-B599-D0A6B2A250F7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67D76-B756-4BDC-A68B-A46E814D46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95EE2-D9F8-415F-92F2-80C003BD2CD2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F4696-B850-4925-B51A-497B396427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D644C7-B972-4837-AB96-C9C420E0C496}" type="datetimeFigureOut">
              <a:rPr lang="ru-RU"/>
              <a:pPr>
                <a:defRPr/>
              </a:pPr>
              <a:t>15.11.2017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3291D7-76D5-4F2D-8085-893C19AA52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785813" y="642938"/>
            <a:ext cx="7786687" cy="3571875"/>
          </a:xfrm>
        </p:spPr>
        <p:txBody>
          <a:bodyPr/>
          <a:lstStyle/>
          <a:p>
            <a:pPr eaLnBrk="1" hangingPunct="1"/>
            <a:r>
              <a:rPr lang="ru-RU" sz="5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«Использование </a:t>
            </a:r>
            <a:br>
              <a:rPr lang="ru-RU" sz="5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ТРИЗ – технологии</a:t>
            </a:r>
            <a:br>
              <a:rPr lang="ru-RU" sz="5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 МБДОУ </a:t>
            </a:r>
            <a:br>
              <a:rPr lang="ru-RU" sz="5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«Лесная сказка»</a:t>
            </a:r>
            <a:endParaRPr lang="ru-RU" sz="5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F:\мастер класс для катюши\общество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000364" y="2285992"/>
            <a:ext cx="3143272" cy="2357454"/>
          </a:xfrm>
          <a:prstGeom prst="ellipse">
            <a:avLst/>
          </a:prstGeom>
          <a:effectLst>
            <a:softEdge rad="112500"/>
          </a:effectLst>
        </p:spPr>
      </p:pic>
      <p:sp>
        <p:nvSpPr>
          <p:cNvPr id="7" name="Стрелка вниз 6"/>
          <p:cNvSpPr/>
          <p:nvPr/>
        </p:nvSpPr>
        <p:spPr>
          <a:xfrm rot="10800000">
            <a:off x="4214813" y="1785938"/>
            <a:ext cx="357187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 rot="10800000" flipH="1" flipV="1">
            <a:off x="3071813" y="142875"/>
            <a:ext cx="2643187" cy="1571625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интеллектуально смелые</a:t>
            </a:r>
          </a:p>
        </p:txBody>
      </p:sp>
      <p:sp>
        <p:nvSpPr>
          <p:cNvPr id="9" name="Стрелка вниз 8"/>
          <p:cNvSpPr/>
          <p:nvPr/>
        </p:nvSpPr>
        <p:spPr>
          <a:xfrm rot="5400000">
            <a:off x="2700338" y="3263900"/>
            <a:ext cx="357188" cy="5921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 rot="10800000" flipH="1" flipV="1">
            <a:off x="5076825" y="4976813"/>
            <a:ext cx="2643188" cy="1571625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самостоятельные</a:t>
            </a:r>
          </a:p>
        </p:txBody>
      </p:sp>
      <p:sp>
        <p:nvSpPr>
          <p:cNvPr id="11" name="Стрелка вниз 10"/>
          <p:cNvSpPr/>
          <p:nvPr/>
        </p:nvSpPr>
        <p:spPr>
          <a:xfrm rot="16200000">
            <a:off x="6036469" y="3178969"/>
            <a:ext cx="357188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 rot="10800000" flipH="1" flipV="1">
            <a:off x="6572250" y="2643188"/>
            <a:ext cx="2428875" cy="1571625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оригинально мыслящие</a:t>
            </a:r>
          </a:p>
        </p:txBody>
      </p:sp>
      <p:sp>
        <p:nvSpPr>
          <p:cNvPr id="13" name="Стрелка вниз 12"/>
          <p:cNvSpPr/>
          <p:nvPr/>
        </p:nvSpPr>
        <p:spPr>
          <a:xfrm rot="19212059">
            <a:off x="5322888" y="4394200"/>
            <a:ext cx="357187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713279">
            <a:off x="3257550" y="4408488"/>
            <a:ext cx="357188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 rot="10800000" flipH="1" flipV="1">
            <a:off x="106363" y="2678113"/>
            <a:ext cx="2428875" cy="171608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творческие</a:t>
            </a:r>
          </a:p>
        </p:txBody>
      </p:sp>
      <p:sp>
        <p:nvSpPr>
          <p:cNvPr id="16" name="Овал 15"/>
          <p:cNvSpPr/>
          <p:nvPr/>
        </p:nvSpPr>
        <p:spPr>
          <a:xfrm rot="10800000" flipH="1" flipV="1">
            <a:off x="1214438" y="5000625"/>
            <a:ext cx="2643187" cy="1571625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умеющие принимать нестандартные решения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142875"/>
            <a:ext cx="8858250" cy="6572250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eaLnBrk="1" fontAlgn="auto" hangingPunct="1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учить системно воспринимать и анализировать ситуации;</a:t>
            </a:r>
          </a:p>
          <a:p>
            <a:pPr eaLnBrk="1" fontAlgn="auto" hangingPunct="1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генерировать различные варианты решения задач;</a:t>
            </a:r>
          </a:p>
          <a:p>
            <a:pPr eaLnBrk="1" fontAlgn="auto" hangingPunct="1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самостоятельно подмечать и стремится разрешать противоречия.</a:t>
            </a:r>
          </a:p>
          <a:p>
            <a:pPr marL="106680" indent="0" eaLnBrk="1" fontAlgn="auto" hangingPunct="1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Развивать познавательную активность и интерес.</a:t>
            </a:r>
          </a:p>
          <a:p>
            <a:pPr marL="106680" indent="0" algn="ctr" eaLnBrk="1" fontAlgn="auto" hangingPunct="1">
              <a:lnSpc>
                <a:spcPct val="115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Прививать радость творческих открытий!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/>
          <p:cNvSpPr/>
          <p:nvPr/>
        </p:nvSpPr>
        <p:spPr>
          <a:xfrm rot="1736813">
            <a:off x="3825875" y="2657475"/>
            <a:ext cx="1133475" cy="7254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 descr="триз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5072066" y="2714620"/>
            <a:ext cx="3974323" cy="3757858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6388" name="Picture 2" descr="F:\мастер класс для катюши\картинки для игр\Earth.pn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4076700" cy="4076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Констанкевич\Downloads\ллл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65113" y="0"/>
            <a:ext cx="9715501" cy="6858000"/>
          </a:xfrm>
        </p:spPr>
      </p:pic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-214313" y="0"/>
            <a:ext cx="9358313" cy="6858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000125"/>
          <a:ext cx="9001125" cy="5006975"/>
        </p:xfrm>
        <a:graphic>
          <a:graphicData uri="http://schemas.openxmlformats.org/drawingml/2006/table">
            <a:tbl>
              <a:tblPr/>
              <a:tblGrid>
                <a:gridCol w="325438"/>
                <a:gridCol w="1293812"/>
                <a:gridCol w="1984375"/>
                <a:gridCol w="1898650"/>
                <a:gridCol w="1811338"/>
                <a:gridCol w="1687512"/>
              </a:tblGrid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«Нос ракеты»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Корпус ракеты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Форма иллюминаторов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/>
                      </a:r>
                      <a:b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</a:b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8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kumimoji="0" lang="ru-RU" sz="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крыльев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7455" name="Group 11"/>
          <p:cNvGrpSpPr>
            <a:grpSpLocks noChangeAspect="1"/>
          </p:cNvGrpSpPr>
          <p:nvPr/>
        </p:nvGrpSpPr>
        <p:grpSpPr bwMode="auto">
          <a:xfrm>
            <a:off x="5429250" y="1214438"/>
            <a:ext cx="1752600" cy="1050925"/>
            <a:chOff x="4830" y="3802"/>
            <a:chExt cx="7200" cy="4320"/>
          </a:xfrm>
        </p:grpSpPr>
        <p:sp>
          <p:nvSpPr>
            <p:cNvPr id="17471" name="AutoShape 13"/>
            <p:cNvSpPr>
              <a:spLocks noChangeAspect="1" noChangeArrowheads="1" noTextEdit="1"/>
            </p:cNvSpPr>
            <p:nvPr/>
          </p:nvSpPr>
          <p:spPr bwMode="auto">
            <a:xfrm>
              <a:off x="4830" y="3802"/>
              <a:ext cx="7200" cy="4320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 rot="16200000">
              <a:off x="7209" y="4795"/>
              <a:ext cx="3446" cy="2504"/>
            </a:xfrm>
            <a:prstGeom prst="flowChartDelay">
              <a:avLst/>
            </a:prstGeom>
            <a:solidFill>
              <a:srgbClr val="9BBB59"/>
            </a:solidFill>
            <a:ln w="38100">
              <a:solidFill>
                <a:srgbClr val="92D050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+mn-lt"/>
                <a:cs typeface="+mn-cs"/>
              </a:endParaRPr>
            </a:p>
          </p:txBody>
        </p:sp>
      </p:grpSp>
      <p:sp>
        <p:nvSpPr>
          <p:cNvPr id="2063" name="AutoShape 15"/>
          <p:cNvSpPr>
            <a:spLocks noChangeArrowheads="1"/>
          </p:cNvSpPr>
          <p:nvPr/>
        </p:nvSpPr>
        <p:spPr bwMode="auto">
          <a:xfrm>
            <a:off x="4143375" y="1357313"/>
            <a:ext cx="1000125" cy="723900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38100">
            <a:solidFill>
              <a:srgbClr val="92D050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64" name="AutoShape 16"/>
          <p:cNvSpPr>
            <a:spLocks noChangeArrowheads="1"/>
          </p:cNvSpPr>
          <p:nvPr/>
        </p:nvSpPr>
        <p:spPr bwMode="auto">
          <a:xfrm rot="16200000">
            <a:off x="2307431" y="1050132"/>
            <a:ext cx="714375" cy="1328738"/>
          </a:xfrm>
          <a:prstGeom prst="chevron">
            <a:avLst>
              <a:gd name="adj" fmla="val 25000"/>
            </a:avLst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cxnSp>
        <p:nvCxnSpPr>
          <p:cNvPr id="17458" name="AutoShape 14"/>
          <p:cNvCxnSpPr>
            <a:cxnSpLocks noChangeShapeType="1"/>
          </p:cNvCxnSpPr>
          <p:nvPr/>
        </p:nvCxnSpPr>
        <p:spPr bwMode="auto">
          <a:xfrm>
            <a:off x="855663" y="611188"/>
            <a:ext cx="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7572375" y="1500188"/>
            <a:ext cx="1266825" cy="1084262"/>
          </a:xfrm>
          <a:custGeom>
            <a:avLst/>
            <a:gdLst>
              <a:gd name="G0" fmla="+- 5400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400"/>
              <a:gd name="G18" fmla="*/ 5400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400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400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2700 w 21600"/>
              <a:gd name="T15" fmla="*/ 10800 h 21600"/>
              <a:gd name="T16" fmla="*/ 10800 w 21600"/>
              <a:gd name="T17" fmla="*/ 5400 h 21600"/>
              <a:gd name="T18" fmla="*/ 18900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DE36BA"/>
          </a:solidFill>
          <a:ln w="38100">
            <a:solidFill>
              <a:srgbClr val="DE36BA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57" name="Oval 9"/>
          <p:cNvSpPr>
            <a:spLocks noChangeArrowheads="1"/>
          </p:cNvSpPr>
          <p:nvPr/>
        </p:nvSpPr>
        <p:spPr bwMode="auto">
          <a:xfrm>
            <a:off x="1785938" y="2428875"/>
            <a:ext cx="1666875" cy="785813"/>
          </a:xfrm>
          <a:prstGeom prst="ellipse">
            <a:avLst/>
          </a:prstGeom>
          <a:solidFill>
            <a:srgbClr val="DE36BA"/>
          </a:solidFill>
          <a:ln w="38100">
            <a:solidFill>
              <a:srgbClr val="DE36BA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3786188" y="2428875"/>
            <a:ext cx="1466850" cy="609600"/>
          </a:xfrm>
          <a:prstGeom prst="flowChartProcess">
            <a:avLst/>
          </a:prstGeom>
          <a:solidFill>
            <a:srgbClr val="FFFF00"/>
          </a:solidFill>
          <a:ln w="38100">
            <a:solidFill>
              <a:srgbClr val="FFFF00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5643563" y="2786063"/>
            <a:ext cx="1552575" cy="390525"/>
          </a:xfrm>
          <a:prstGeom prst="flowChartManualOperation">
            <a:avLst/>
          </a:prstGeom>
          <a:solidFill>
            <a:srgbClr val="7030A0"/>
          </a:solidFill>
          <a:ln w="38100">
            <a:solidFill>
              <a:srgbClr val="7030A0"/>
            </a:solidFill>
            <a:miter lim="800000"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7463" name="AutoShape 7"/>
          <p:cNvSpPr>
            <a:spLocks noChangeArrowheads="1"/>
          </p:cNvSpPr>
          <p:nvPr/>
        </p:nvSpPr>
        <p:spPr bwMode="auto">
          <a:xfrm rot="10800000">
            <a:off x="5643563" y="2357438"/>
            <a:ext cx="1552575" cy="450850"/>
          </a:xfrm>
          <a:prstGeom prst="flowChartManualOperation">
            <a:avLst/>
          </a:prstGeom>
          <a:solidFill>
            <a:srgbClr val="7030A0"/>
          </a:solidFill>
          <a:ln w="38100">
            <a:solidFill>
              <a:srgbClr val="7030A0"/>
            </a:solidFill>
            <a:miter lim="800000"/>
            <a:headEnd/>
            <a:tailEnd/>
          </a:ln>
        </p:spPr>
        <p:txBody>
          <a:bodyPr/>
          <a:lstStyle/>
          <a:p>
            <a:endParaRPr lang="ru-RU">
              <a:solidFill>
                <a:srgbClr val="7030A0"/>
              </a:solidFill>
              <a:latin typeface="Calibri" pitchFamily="34" charset="0"/>
            </a:endParaRPr>
          </a:p>
        </p:txBody>
      </p:sp>
      <p:sp>
        <p:nvSpPr>
          <p:cNvPr id="2053" name="Oval 5"/>
          <p:cNvSpPr>
            <a:spLocks noChangeArrowheads="1"/>
          </p:cNvSpPr>
          <p:nvPr/>
        </p:nvSpPr>
        <p:spPr bwMode="auto">
          <a:xfrm>
            <a:off x="7786688" y="2286000"/>
            <a:ext cx="914400" cy="857250"/>
          </a:xfrm>
          <a:prstGeom prst="ellipse">
            <a:avLst/>
          </a:prstGeom>
          <a:solidFill>
            <a:srgbClr val="4F81BD"/>
          </a:solidFill>
          <a:ln w="38100">
            <a:solidFill>
              <a:srgbClr val="548DD4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1857375" y="3786188"/>
            <a:ext cx="1571625" cy="752475"/>
          </a:xfrm>
          <a:prstGeom prst="flowChartProcess">
            <a:avLst/>
          </a:prstGeom>
          <a:solidFill>
            <a:srgbClr val="0070C0"/>
          </a:solidFill>
          <a:ln w="38100">
            <a:solidFill>
              <a:srgbClr val="0070C0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51" name="Oval 3"/>
          <p:cNvSpPr>
            <a:spLocks noChangeArrowheads="1"/>
          </p:cNvSpPr>
          <p:nvPr/>
        </p:nvSpPr>
        <p:spPr bwMode="auto">
          <a:xfrm>
            <a:off x="4071938" y="3643313"/>
            <a:ext cx="1214437" cy="107156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60000"/>
                <a:lumOff val="40000"/>
              </a:schemeClr>
            </a:solidFill>
            <a:round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50" name="Oval 2"/>
          <p:cNvSpPr>
            <a:spLocks noChangeArrowheads="1"/>
          </p:cNvSpPr>
          <p:nvPr/>
        </p:nvSpPr>
        <p:spPr bwMode="auto">
          <a:xfrm>
            <a:off x="5572125" y="3643313"/>
            <a:ext cx="1643063" cy="866775"/>
          </a:xfrm>
          <a:prstGeom prst="ellipse">
            <a:avLst/>
          </a:prstGeom>
          <a:solidFill>
            <a:srgbClr val="FFFF00"/>
          </a:solidFill>
          <a:ln w="38100">
            <a:solidFill>
              <a:srgbClr val="FFFF00"/>
            </a:solidFill>
            <a:round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7643813" y="3571875"/>
            <a:ext cx="1071562" cy="1000125"/>
          </a:xfrm>
          <a:prstGeom prst="triangle">
            <a:avLst>
              <a:gd name="adj" fmla="val 50000"/>
            </a:avLst>
          </a:prstGeom>
          <a:solidFill>
            <a:schemeClr val="accent3">
              <a:lumMod val="50000"/>
            </a:schemeClr>
          </a:solidFill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7469" name="Прямоугольник 21"/>
          <p:cNvSpPr>
            <a:spLocks noChangeArrowheads="1"/>
          </p:cNvSpPr>
          <p:nvPr/>
        </p:nvSpPr>
        <p:spPr bwMode="auto">
          <a:xfrm>
            <a:off x="142875" y="214313"/>
            <a:ext cx="83581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Использование морфологической таблицы</a:t>
            </a:r>
          </a:p>
          <a:p>
            <a:pPr algn="ctr"/>
            <a:r>
              <a:rPr lang="ru-RU" sz="24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«Создание космического корабля»</a:t>
            </a:r>
          </a:p>
          <a:p>
            <a:pPr algn="ctr"/>
            <a:endParaRPr lang="ru-RU">
              <a:latin typeface="Calibri" pitchFamily="34" charset="0"/>
            </a:endParaRPr>
          </a:p>
        </p:txBody>
      </p:sp>
      <p:sp>
        <p:nvSpPr>
          <p:cNvPr id="17470" name="Прямоугольник 22"/>
          <p:cNvSpPr>
            <a:spLocks noChangeArrowheads="1"/>
          </p:cNvSpPr>
          <p:nvPr/>
        </p:nvSpPr>
        <p:spPr bwMode="auto">
          <a:xfrm>
            <a:off x="1001713" y="6024563"/>
            <a:ext cx="72834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Задание: Построить космический корабль по комбинации </a:t>
            </a:r>
          </a:p>
          <a:p>
            <a:pPr algn="ctr"/>
            <a:r>
              <a:rPr lang="ru-RU" sz="2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А(2), Б(3), В(4), Г(1).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142875" y="214313"/>
            <a:ext cx="8858250" cy="6500812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Игра «Много – мало»</a:t>
            </a:r>
          </a:p>
          <a:p>
            <a:pPr eaLnBrk="1" hangingPunct="1">
              <a:buFont typeface="Arial" charset="0"/>
              <a:buNone/>
            </a:pP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формировать понимание относительности количества. (Если много – руки развести широко в стороны, мало – ладони сблизить, достаточно – рука на руку).</a:t>
            </a:r>
            <a:b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Примеры ситуаций (нужно обязательно указывать условия)</a:t>
            </a:r>
            <a:b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Одно ведро воды - для муравья? </a:t>
            </a:r>
            <a:b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Одно ведро воды -  для слона? </a:t>
            </a:r>
            <a:b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Одно солнце в небе? </a:t>
            </a:r>
            <a:b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Один дом  - для всех людей? </a:t>
            </a:r>
            <a:b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Одна нога у человека? </a:t>
            </a:r>
            <a:b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Одна ножка у гриба?	</a:t>
            </a:r>
          </a:p>
          <a:p>
            <a:pPr algn="just" eaLnBrk="1" hangingPunct="1">
              <a:buFont typeface="Arial" charset="0"/>
              <a:buNone/>
            </a:pPr>
            <a:endParaRPr lang="ru-RU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</a:pPr>
            <a:endParaRPr lang="ru-RU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</a:pPr>
            <a:endParaRPr lang="ru-RU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</a:pPr>
            <a:endParaRPr lang="ru-RU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ПОЛЁТ (научно-педагогический вестник) - Интернет-журнал &quot;Лицей&quot;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5535" y="2428868"/>
            <a:ext cx="4831307" cy="39290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Констанкевич\Downloads\фон для триз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Заголовок 1"/>
          <p:cNvSpPr>
            <a:spLocks noGrp="1"/>
          </p:cNvSpPr>
          <p:nvPr>
            <p:ph type="ctrTitle"/>
          </p:nvPr>
        </p:nvSpPr>
        <p:spPr>
          <a:xfrm>
            <a:off x="285750" y="357188"/>
            <a:ext cx="8572500" cy="6143625"/>
          </a:xfrm>
        </p:spPr>
        <p:txBody>
          <a:bodyPr/>
          <a:lstStyle/>
          <a:p>
            <a:pPr eaLnBrk="1" hangingPunct="1"/>
            <a:r>
              <a:rPr lang="ru-RU" sz="4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2" descr="Коммуналка / Новости Днепропетровс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54663" y="1447800"/>
            <a:ext cx="3182937" cy="298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Шесть слепцов и сло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286124"/>
            <a:ext cx="3905278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Муравей - Стоковые фотографии, иллюстрации, векторная графика и видео - iStock - iStock R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1500166" y="1428736"/>
            <a:ext cx="2153618" cy="1357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Одно солнце в небе?</a:t>
            </a:r>
          </a:p>
        </p:txBody>
      </p:sp>
      <p:pic>
        <p:nvPicPr>
          <p:cNvPr id="5" name="Содержимое 4" descr="D:\работа\мастер класс для катюши\солнце в небе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71538" y="1357298"/>
            <a:ext cx="6429420" cy="4857784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Один дом -  для всех людей</a:t>
            </a:r>
          </a:p>
        </p:txBody>
      </p:sp>
      <p:pic>
        <p:nvPicPr>
          <p:cNvPr id="5" name="Содержимое 4" descr="D:\работа\мастер класс для катюши\дом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57752" y="3071810"/>
            <a:ext cx="3929090" cy="3429024"/>
          </a:xfr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D:\работа\мастер класс для катюши\люди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714488"/>
            <a:ext cx="4073544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C:\Users\Констанкевич\Downloads\фон6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525000" cy="6858000"/>
          </a:xfrm>
        </p:spPr>
      </p:pic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Одна нога  у человека?</a:t>
            </a:r>
            <a:b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D:\работа\мастер класс для катюши\нога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1000125"/>
            <a:ext cx="26035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532" name="Прямоугольник 6"/>
          <p:cNvSpPr>
            <a:spLocks noChangeArrowheads="1"/>
          </p:cNvSpPr>
          <p:nvPr/>
        </p:nvSpPr>
        <p:spPr bwMode="auto">
          <a:xfrm>
            <a:off x="3857625" y="2643188"/>
            <a:ext cx="5286375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Одна ножка у грибка?</a:t>
            </a:r>
            <a:endParaRPr lang="ru-RU" sz="4400" b="1">
              <a:latin typeface="Calibri" pitchFamily="34" charset="0"/>
            </a:endParaRPr>
          </a:p>
        </p:txBody>
      </p:sp>
      <p:pic>
        <p:nvPicPr>
          <p:cNvPr id="8" name="Рисунок 7" descr="D:\работа\мастер класс для катюши\гриб 1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4286250"/>
            <a:ext cx="3214687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Город «Ассоциаций»</a:t>
            </a:r>
          </a:p>
        </p:txBody>
      </p:sp>
      <p:pic>
        <p:nvPicPr>
          <p:cNvPr id="23555" name="Picture 4" descr="F:\мастер класс для катюши\007_future_city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00125" y="1428750"/>
            <a:ext cx="7451725" cy="48037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0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Игра «Теремок»</a:t>
            </a:r>
          </a:p>
        </p:txBody>
      </p:sp>
      <p:pic>
        <p:nvPicPr>
          <p:cNvPr id="24579" name="Picture 3" descr="F:\мастер класс для катюши\teremok.jpe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4012" t="26201" r="7727" b="4348"/>
          <a:stretch>
            <a:fillRect/>
          </a:stretch>
        </p:blipFill>
        <p:spPr>
          <a:xfrm>
            <a:off x="571472" y="1928802"/>
            <a:ext cx="5572164" cy="3714776"/>
          </a:xfrm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4580" name="Рисунок 5" descr="D:\работа\мастер класс для катюши\машин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25" y="857250"/>
            <a:ext cx="1600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Рисунок 6" descr="D:\работа\мастер класс для катюши\яблоко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0" y="1857375"/>
            <a:ext cx="1343025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Рисунок 7" descr="D:\работа\мастер класс для катюши\стол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00" y="2428875"/>
            <a:ext cx="1358900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Рисунок 8" descr="C:\Users\Констанкевич\Downloads\0004-013-CHaj-dushistyj-chaj-otlichnyj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38" y="3429000"/>
            <a:ext cx="1428750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Рисунок 9" descr="D:\работа\мастер класс для катюши\зонт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3813" y="4286250"/>
            <a:ext cx="12731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Рисунок 10" descr="D:\работа\мастер класс для катюши\курица  на яйцах6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29313" y="5143500"/>
            <a:ext cx="1409700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3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«На что похоже»</a:t>
            </a:r>
          </a:p>
        </p:txBody>
      </p:sp>
      <p:pic>
        <p:nvPicPr>
          <p:cNvPr id="6" name="Содержимое 5" descr="D:\работа\мастер класс для катюши\абажур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85720" y="1428737"/>
            <a:ext cx="2714645" cy="2714643"/>
          </a:xfrm>
          <a:effectLst>
            <a:softEdge rad="112500"/>
          </a:effectLst>
        </p:spPr>
      </p:pic>
      <p:pic>
        <p:nvPicPr>
          <p:cNvPr id="7" name="Рисунок 6" descr="D:\работа\мастер класс для катюши\улыбка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285860"/>
            <a:ext cx="2428892" cy="2443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605" name="Рисунок 7" descr="D:\работа\мастер класс для катюши\шляпа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1500188"/>
            <a:ext cx="26003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работа\мастер класс для катюши\ремень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4071942"/>
            <a:ext cx="2800348" cy="2443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4" name="Picture 4" descr="F:\мастер класс для катюши\i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685" y="4286256"/>
            <a:ext cx="3204217" cy="2071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D:\работа\мастер класс для катюши\гриб.jpg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00438" y="4143375"/>
            <a:ext cx="2352675" cy="2352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00" y="-15875"/>
            <a:ext cx="92329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Город «Системного мышления» </a:t>
            </a:r>
          </a:p>
        </p:txBody>
      </p:sp>
      <p:pic>
        <p:nvPicPr>
          <p:cNvPr id="26628" name="Picture 4" descr="F:\мастер класс для катюши\round-city-3d-desktop-hd-wallpaper-768x1024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 rot="5400000">
            <a:off x="1837381" y="1408762"/>
            <a:ext cx="5397798" cy="4929222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5" name="Picture 4" descr="F:\мастер класс для катюши\round-city-3d-desktop-hd-wallpaper-768x10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837382" y="1448710"/>
            <a:ext cx="5397798" cy="4929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0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00" y="0"/>
            <a:ext cx="92329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</p:nvPr>
        </p:nvGraphicFramePr>
        <p:xfrm>
          <a:off x="-88900" y="0"/>
          <a:ext cx="9232900" cy="6813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7866"/>
                <a:gridCol w="3077866"/>
                <a:gridCol w="3077866"/>
              </a:tblGrid>
              <a:tr h="227112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Настоящее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/>
                </a:tc>
              </a:tr>
              <a:tr h="22711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2711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 descr="http://triz-plus.ru/wp-content/uploads/2014/02/%D0%A1%D0%9E-7.jpg"/>
          <p:cNvPicPr>
            <a:picLocks noChangeAspect="1" noChangeArrowheads="1"/>
          </p:cNvPicPr>
          <p:nvPr/>
        </p:nvPicPr>
        <p:blipFill rotWithShape="1">
          <a:blip r:embed="rId3"/>
          <a:srcRect l="33996" t="37900" r="34865" b="34886"/>
          <a:stretch/>
        </p:blipFill>
        <p:spPr bwMode="auto">
          <a:xfrm>
            <a:off x="2933766" y="2492896"/>
            <a:ext cx="3078394" cy="19442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 descr="http://triz-plus.ru/wp-content/uploads/2014/02/%D0%A1%D0%9E-7.jpg"/>
          <p:cNvPicPr>
            <a:picLocks noChangeAspect="1" noChangeArrowheads="1"/>
          </p:cNvPicPr>
          <p:nvPr/>
        </p:nvPicPr>
        <p:blipFill>
          <a:blip r:embed="rId3"/>
          <a:srcRect l="33754" t="65457" r="34341" b="4131"/>
          <a:stretch>
            <a:fillRect/>
          </a:stretch>
        </p:blipFill>
        <p:spPr bwMode="auto">
          <a:xfrm>
            <a:off x="3363913" y="4797425"/>
            <a:ext cx="235902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triz-plus.ru/wp-content/uploads/2014/02/%D0%A1%D0%9E-7.jpg"/>
          <p:cNvPicPr>
            <a:picLocks noChangeAspect="1" noChangeArrowheads="1"/>
          </p:cNvPicPr>
          <p:nvPr/>
        </p:nvPicPr>
        <p:blipFill>
          <a:blip r:embed="rId3"/>
          <a:srcRect l="34544" t="4178" r="34689" b="62909"/>
          <a:stretch>
            <a:fillRect/>
          </a:stretch>
        </p:blipFill>
        <p:spPr bwMode="auto">
          <a:xfrm>
            <a:off x="3059113" y="333375"/>
            <a:ext cx="295275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triz-plus.ru/wp-content/uploads/2014/02/%D0%A1%D0%9E-7.jpg"/>
          <p:cNvPicPr>
            <a:picLocks noChangeAspect="1" noChangeArrowheads="1"/>
          </p:cNvPicPr>
          <p:nvPr/>
        </p:nvPicPr>
        <p:blipFill rotWithShape="1">
          <a:blip r:embed="rId3"/>
          <a:srcRect l="3870" t="37215" r="66157" b="34758"/>
          <a:stretch/>
        </p:blipFill>
        <p:spPr bwMode="auto">
          <a:xfrm>
            <a:off x="17837" y="2353787"/>
            <a:ext cx="2937164" cy="2083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 descr="http://triz-plus.ru/wp-content/uploads/2014/02/%D0%A1%D0%9E-7.jpg"/>
          <p:cNvPicPr>
            <a:picLocks noChangeAspect="1" noChangeArrowheads="1"/>
          </p:cNvPicPr>
          <p:nvPr/>
        </p:nvPicPr>
        <p:blipFill rotWithShape="1">
          <a:blip r:embed="rId3"/>
          <a:srcRect l="2328" t="65031" r="65644" b="3606"/>
          <a:stretch/>
        </p:blipFill>
        <p:spPr bwMode="auto">
          <a:xfrm>
            <a:off x="353833" y="4578873"/>
            <a:ext cx="2586182" cy="2078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http://triz-plus.ru/wp-content/uploads/2014/02/%D0%A1%D0%9E-7.jpg"/>
          <p:cNvPicPr>
            <a:picLocks noChangeAspect="1" noChangeArrowheads="1"/>
          </p:cNvPicPr>
          <p:nvPr/>
        </p:nvPicPr>
        <p:blipFill rotWithShape="1">
          <a:blip r:embed="rId3"/>
          <a:srcRect l="2856" t="3481" r="66227" b="62787"/>
          <a:stretch/>
        </p:blipFill>
        <p:spPr bwMode="auto">
          <a:xfrm>
            <a:off x="230065" y="0"/>
            <a:ext cx="2504617" cy="2242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2" descr="http://triz-plus.ru/wp-content/uploads/2014/02/%D0%A1%D0%9E-7.jpg"/>
          <p:cNvPicPr>
            <a:picLocks noChangeAspect="1" noChangeArrowheads="1"/>
          </p:cNvPicPr>
          <p:nvPr/>
        </p:nvPicPr>
        <p:blipFill rotWithShape="1">
          <a:blip r:embed="rId3"/>
          <a:srcRect l="65556" t="37117" r="3746" b="34130"/>
          <a:stretch/>
        </p:blipFill>
        <p:spPr bwMode="auto">
          <a:xfrm>
            <a:off x="6317074" y="2454784"/>
            <a:ext cx="2763378" cy="2124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2" descr="http://triz-plus.ru/wp-content/uploads/2014/02/%D0%A1%D0%9E-7.jpg"/>
          <p:cNvPicPr>
            <a:picLocks noChangeAspect="1" noChangeArrowheads="1"/>
          </p:cNvPicPr>
          <p:nvPr/>
        </p:nvPicPr>
        <p:blipFill>
          <a:blip r:embed="rId3"/>
          <a:srcRect l="65765" t="65163" r="3528" b="4819"/>
          <a:stretch>
            <a:fillRect/>
          </a:stretch>
        </p:blipFill>
        <p:spPr bwMode="auto">
          <a:xfrm>
            <a:off x="6372225" y="4643438"/>
            <a:ext cx="2428875" cy="194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http://triz-plus.ru/wp-content/uploads/2014/02/%D0%A1%D0%9E-7.jpg"/>
          <p:cNvPicPr>
            <a:picLocks noChangeAspect="1" noChangeArrowheads="1"/>
          </p:cNvPicPr>
          <p:nvPr/>
        </p:nvPicPr>
        <p:blipFill>
          <a:blip r:embed="rId3"/>
          <a:srcRect l="66206" t="4492" r="4309" b="62947"/>
          <a:stretch>
            <a:fillRect/>
          </a:stretch>
        </p:blipFill>
        <p:spPr bwMode="auto">
          <a:xfrm>
            <a:off x="6316663" y="100013"/>
            <a:ext cx="2322512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00" y="-15875"/>
            <a:ext cx="92329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Город Фантазёры</a:t>
            </a:r>
          </a:p>
        </p:txBody>
      </p:sp>
      <p:pic>
        <p:nvPicPr>
          <p:cNvPr id="28675" name="Picture 3" descr="F:\мастер класс для катюши\img17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554163" y="1600200"/>
            <a:ext cx="603567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00" y="-15875"/>
            <a:ext cx="92329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Метод фокальных объектов 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285750" y="1357313"/>
            <a:ext cx="8401050" cy="47688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«Игра мы изобретатели!» </a:t>
            </a:r>
          </a:p>
          <a:p>
            <a:pPr algn="just" eaLnBrk="1" hangingPunct="1">
              <a:buFont typeface="Arial" charset="0"/>
              <a:buNone/>
            </a:pPr>
            <a:r>
              <a:rPr lang="ru-RU" b="1" i="1" u="sng" smtClean="0">
                <a:solidFill>
                  <a:srgbClr val="DE36BA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b="1" i="1" smtClean="0">
                <a:solidFill>
                  <a:srgbClr val="DE36B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изменить и улучшить транспорт, дом, посуду… (вам нужно взять два объекта и соединить в один объект)</a:t>
            </a:r>
          </a:p>
          <a:p>
            <a:pPr algn="just" eaLnBrk="1" hangingPunct="1">
              <a:buFont typeface="Arial" charset="0"/>
              <a:buNone/>
            </a:pPr>
            <a:endParaRPr lang="ru-RU" b="1" i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0" name="Picture 2" descr="F:\мастер класс для катюши\картинки для игр\машин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3644900"/>
            <a:ext cx="2641600" cy="19827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9701" name="Picture 3" descr="F:\мастер класс для катюши\картинки для игр\дом.jpg"/>
          <p:cNvPicPr>
            <a:picLocks noChangeAspect="1" noChangeArrowheads="1"/>
          </p:cNvPicPr>
          <p:nvPr/>
        </p:nvPicPr>
        <p:blipFill>
          <a:blip r:embed="rId4"/>
          <a:srcRect l="32243" b="22675"/>
          <a:stretch>
            <a:fillRect/>
          </a:stretch>
        </p:blipFill>
        <p:spPr bwMode="auto">
          <a:xfrm>
            <a:off x="3132138" y="4149725"/>
            <a:ext cx="2447925" cy="2093913"/>
          </a:xfrm>
          <a:prstGeom prst="rect">
            <a:avLst/>
          </a:prstGeom>
          <a:noFill/>
          <a:ln w="3810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29702" name="Picture 4" descr="F:\мастер класс для катюши\картинки для игр\кастрюля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4740275"/>
            <a:ext cx="2365375" cy="1774825"/>
          </a:xfrm>
          <a:prstGeom prst="rect">
            <a:avLst/>
          </a:prstGeom>
          <a:noFill/>
          <a:ln w="28575">
            <a:solidFill>
              <a:srgbClr val="92D05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00" y="-15875"/>
            <a:ext cx="92329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Планета ТРИЗ</a:t>
            </a:r>
          </a:p>
        </p:txBody>
      </p:sp>
      <p:pic>
        <p:nvPicPr>
          <p:cNvPr id="5" name="Picture 2" descr="триз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/>
          </a:blip>
          <a:srcRect/>
          <a:stretch>
            <a:fillRect/>
          </a:stretch>
        </p:blipFill>
        <p:spPr>
          <a:xfrm>
            <a:off x="0" y="1000109"/>
            <a:ext cx="4306526" cy="4071966"/>
          </a:xfrm>
          <a:prstGeom prst="ellipse">
            <a:avLst/>
          </a:prstGeom>
          <a:effectLst>
            <a:softEdge rad="112500"/>
          </a:effectLst>
          <a:extLst/>
        </p:spPr>
      </p:pic>
      <p:pic>
        <p:nvPicPr>
          <p:cNvPr id="6" name="Picture 2" descr="F:\мастер класс для катюши\земля.jpg"/>
          <p:cNvPicPr>
            <a:picLocks noChangeAspect="1" noChangeArrowheads="1"/>
          </p:cNvPicPr>
          <p:nvPr/>
        </p:nvPicPr>
        <p:blipFill>
          <a:blip r:embed="rId4"/>
          <a:srcRect l="10625" r="10625" b="2500"/>
          <a:stretch>
            <a:fillRect/>
          </a:stretch>
        </p:blipFill>
        <p:spPr bwMode="auto">
          <a:xfrm>
            <a:off x="5528138" y="3500414"/>
            <a:ext cx="3615862" cy="33575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трелка вправо 6"/>
          <p:cNvSpPr/>
          <p:nvPr/>
        </p:nvSpPr>
        <p:spPr>
          <a:xfrm rot="1736813">
            <a:off x="4891088" y="3800475"/>
            <a:ext cx="1133475" cy="7254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726" name="Прямоугольник 7"/>
          <p:cNvSpPr>
            <a:spLocks noChangeArrowheads="1"/>
          </p:cNvSpPr>
          <p:nvPr/>
        </p:nvSpPr>
        <p:spPr bwMode="auto">
          <a:xfrm>
            <a:off x="5000625" y="1916113"/>
            <a:ext cx="41433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Планета Земля – город Железногорск  - МБДОУ «Лесная сказка»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 l="9299" t="9210" r="7009" b="9868"/>
          <a:stretch>
            <a:fillRect/>
          </a:stretch>
        </p:blipFill>
        <p:spPr bwMode="auto">
          <a:xfrm>
            <a:off x="6929454" y="3571876"/>
            <a:ext cx="996368" cy="960747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Users\Констанкевич\Downloads\фон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8900" y="-15875"/>
            <a:ext cx="92329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142875" y="285750"/>
            <a:ext cx="8786813" cy="6357938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endParaRPr lang="ru-RU" sz="4800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</a:pPr>
            <a:endParaRPr lang="ru-RU" sz="4800" b="1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ru-RU" sz="4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за внимание! </a:t>
            </a:r>
          </a:p>
          <a:p>
            <a:pPr algn="ctr" eaLnBrk="1" hangingPunct="1">
              <a:buFont typeface="Arial" charset="0"/>
              <a:buNone/>
            </a:pPr>
            <a:r>
              <a:rPr lang="ru-RU" sz="4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Творческих ВАМ успехов!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203</Words>
  <Application>Microsoft Office PowerPoint</Application>
  <PresentationFormat>Экран (4:3)</PresentationFormat>
  <Paragraphs>85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Times New Roman</vt:lpstr>
      <vt:lpstr>Wingdings</vt:lpstr>
      <vt:lpstr>Тема Office</vt:lpstr>
      <vt:lpstr>«Использование  ТРИЗ – технологии  в МБДОУ  «Лесная сказка»</vt:lpstr>
      <vt:lpstr>Слайд 2</vt:lpstr>
      <vt:lpstr>Слайд 3</vt:lpstr>
      <vt:lpstr>Слайд 4</vt:lpstr>
      <vt:lpstr>        </vt:lpstr>
      <vt:lpstr>Слайд 6</vt:lpstr>
      <vt:lpstr>  </vt:lpstr>
      <vt:lpstr>Одно солнце в небе?</vt:lpstr>
      <vt:lpstr>Один дом -  для всех людей</vt:lpstr>
      <vt:lpstr>Одна нога  у человека? </vt:lpstr>
      <vt:lpstr>Город «Ассоциаций»</vt:lpstr>
      <vt:lpstr>Игра «Теремок»</vt:lpstr>
      <vt:lpstr>«На что похоже»</vt:lpstr>
      <vt:lpstr>Город «Системного мышления» </vt:lpstr>
      <vt:lpstr>Слайд 15</vt:lpstr>
      <vt:lpstr>Город Фантазёры</vt:lpstr>
      <vt:lpstr>Метод фокальных объектов </vt:lpstr>
      <vt:lpstr>Планета ТРИЗ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использование  ТРИЗ – технологии  в МБДОУ  «Золотой ключик»</dc:title>
  <dc:creator>Констанкевич</dc:creator>
  <cp:lastModifiedBy>Customer</cp:lastModifiedBy>
  <cp:revision>10</cp:revision>
  <dcterms:created xsi:type="dcterms:W3CDTF">2015-02-25T14:29:12Z</dcterms:created>
  <dcterms:modified xsi:type="dcterms:W3CDTF">2017-11-15T13:15:05Z</dcterms:modified>
</cp:coreProperties>
</file>